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9f38424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9f38424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cc4c1262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9cc4c1262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cc4c1262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cc4c1262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950238c7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950238c7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950238c7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950238c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950238c7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950238c7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950238c7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950238c7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950238c7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950238c7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950238c7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950238c7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950238c7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950238c7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950238c7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950238c7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99f38424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99f38424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950238c7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950238c7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cc4c1262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cc4c1262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950238c7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950238c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950238c7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950238c7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950238c7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950238c7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cc4c1262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cc4c1262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cc4c1262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cc4c1262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cc4c1262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cc4c1262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cc4c1262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cc4c1262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cc4c1262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cc4c1262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99f384242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99f384242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950238c7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950238c7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950238c7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950238c7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950238c7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950238c7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950238c7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950238c7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950238c7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950238c7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cc4c1262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cc4c1262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950238c7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950238c7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cc4c1262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cc4c1262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cc4c1262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9cc4c1262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9cc4c1262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9cc4c1262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cc4c126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cc4c126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cc4c1262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cc4c1262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cc4c1262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cc4c1262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950238c7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950238c7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cc4c1262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9cc4c1262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cc4c1262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cc4c1262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cc4c126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cc4c126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cc4c1262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cc4c1262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cc4c1262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cc4c1262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9950238c7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9950238c7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cc4c1262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cc4c1262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cc4c126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9cc4c126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cc4c1262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cc4c1262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cc4c1262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cc4c1262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cc4c1262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cc4c1262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cc4c1262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cc4c1262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cc4c1262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cc4c1262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9cc4c1262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9cc4c1262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9cc4c1262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9cc4c1262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cc4c1262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cc4c1262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cc4c12620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9cc4c12620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9f384242a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99f384242a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9cc4c126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9cc4c126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cc4c1262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cc4c1262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9950238c7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9950238c7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cc4c1262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cc4c1262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6.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256550" y="1477200"/>
            <a:ext cx="4913700" cy="218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OBJECTS </a:t>
            </a:r>
            <a:endParaRPr b="1" sz="48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With</a:t>
            </a:r>
            <a:endParaRPr b="1" sz="48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JavaScript</a:t>
            </a:r>
            <a:endParaRPr b="1" sz="4800">
              <a:solidFill>
                <a:srgbClr val="FF0000"/>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2"/>
          <p:cNvPicPr preferRelativeResize="0"/>
          <p:nvPr/>
        </p:nvPicPr>
        <p:blipFill>
          <a:blip r:embed="rId3">
            <a:alphaModFix/>
          </a:blip>
          <a:stretch>
            <a:fillRect/>
          </a:stretch>
        </p:blipFill>
        <p:spPr>
          <a:xfrm>
            <a:off x="1745775" y="1256575"/>
            <a:ext cx="6000750" cy="3505200"/>
          </a:xfrm>
          <a:prstGeom prst="rect">
            <a:avLst/>
          </a:prstGeom>
          <a:noFill/>
          <a:ln>
            <a:noFill/>
          </a:ln>
        </p:spPr>
      </p:pic>
      <p:sp>
        <p:nvSpPr>
          <p:cNvPr id="105" name="Google Shape;105;p22"/>
          <p:cNvSpPr txBox="1"/>
          <p:nvPr>
            <p:ph type="title"/>
          </p:nvPr>
        </p:nvSpPr>
        <p:spPr>
          <a:xfrm>
            <a:off x="311700" y="38540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Event-</a:t>
            </a:r>
            <a:r>
              <a:rPr b="1" lang="en" sz="2400">
                <a:solidFill>
                  <a:srgbClr val="FF0000"/>
                </a:solidFill>
                <a:latin typeface="Open Sans"/>
                <a:ea typeface="Open Sans"/>
                <a:cs typeface="Open Sans"/>
                <a:sym typeface="Open Sans"/>
              </a:rPr>
              <a:t>Driven</a:t>
            </a:r>
            <a:r>
              <a:rPr b="1" lang="en" sz="2400">
                <a:solidFill>
                  <a:srgbClr val="FF0000"/>
                </a:solidFill>
                <a:latin typeface="Open Sans"/>
                <a:ea typeface="Open Sans"/>
                <a:cs typeface="Open Sans"/>
                <a:sym typeface="Open Sans"/>
              </a:rPr>
              <a:t> </a:t>
            </a:r>
            <a:r>
              <a:rPr b="1" lang="en" sz="2400">
                <a:solidFill>
                  <a:srgbClr val="FF0000"/>
                </a:solidFill>
                <a:latin typeface="Open Sans"/>
                <a:ea typeface="Open Sans"/>
                <a:cs typeface="Open Sans"/>
                <a:sym typeface="Open Sans"/>
              </a:rPr>
              <a:t>Programming</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311700" y="1337850"/>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OBJECT ORIENTED PROGRAMMING</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311700" y="30165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Montserrat"/>
                <a:ea typeface="Montserrat"/>
                <a:cs typeface="Montserrat"/>
                <a:sym typeface="Montserrat"/>
              </a:rPr>
              <a:t>Object Oriented Programming (OOP)-Definition</a:t>
            </a:r>
            <a:endParaRPr b="1" sz="2400">
              <a:solidFill>
                <a:srgbClr val="FF0000"/>
              </a:solidFill>
              <a:latin typeface="Montserrat"/>
              <a:ea typeface="Montserrat"/>
              <a:cs typeface="Montserrat"/>
              <a:sym typeface="Montserrat"/>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Montserrat"/>
              <a:ea typeface="Montserrat"/>
              <a:cs typeface="Montserrat"/>
              <a:sym typeface="Montserrat"/>
            </a:endParaRPr>
          </a:p>
        </p:txBody>
      </p:sp>
      <p:sp>
        <p:nvSpPr>
          <p:cNvPr id="116" name="Google Shape;116;p24"/>
          <p:cNvSpPr txBox="1"/>
          <p:nvPr>
            <p:ph idx="1" type="body"/>
          </p:nvPr>
        </p:nvSpPr>
        <p:spPr>
          <a:xfrm>
            <a:off x="311700" y="1181525"/>
            <a:ext cx="8520600" cy="381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a:solidFill>
                  <a:schemeClr val="dk1"/>
                </a:solidFill>
                <a:latin typeface="Montserrat"/>
                <a:ea typeface="Montserrat"/>
                <a:cs typeface="Montserrat"/>
                <a:sym typeface="Montserrat"/>
              </a:rPr>
              <a:t>OOP is a programming paradigm that allows involves programming using objects. </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a:solidFill>
                  <a:schemeClr val="dk1"/>
                </a:solidFill>
                <a:latin typeface="Montserrat"/>
                <a:ea typeface="Montserrat"/>
                <a:cs typeface="Montserrat"/>
                <a:sym typeface="Montserrat"/>
              </a:rPr>
              <a:t>This means that you model your code to represent objects from the real world to communicate with each other to solve problems.</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a:solidFill>
                  <a:schemeClr val="dk1"/>
                </a:solidFill>
                <a:latin typeface="Montserrat"/>
                <a:ea typeface="Montserrat"/>
                <a:cs typeface="Montserrat"/>
                <a:sym typeface="Montserrat"/>
              </a:rPr>
              <a:t>The purpose of Object-Oriented programming is to make thinking about programming similar to thinking about the real world.</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117" name="Google Shape;117;p24"/>
          <p:cNvPicPr preferRelativeResize="0"/>
          <p:nvPr/>
        </p:nvPicPr>
        <p:blipFill>
          <a:blip r:embed="rId3">
            <a:alphaModFix/>
          </a:blip>
          <a:stretch>
            <a:fillRect/>
          </a:stretch>
        </p:blipFill>
        <p:spPr>
          <a:xfrm>
            <a:off x="502125" y="3436750"/>
            <a:ext cx="2912850" cy="1706750"/>
          </a:xfrm>
          <a:prstGeom prst="rect">
            <a:avLst/>
          </a:prstGeom>
          <a:noFill/>
          <a:ln>
            <a:noFill/>
          </a:ln>
        </p:spPr>
      </p:pic>
      <p:pic>
        <p:nvPicPr>
          <p:cNvPr id="118" name="Google Shape;118;p24"/>
          <p:cNvPicPr preferRelativeResize="0"/>
          <p:nvPr/>
        </p:nvPicPr>
        <p:blipFill>
          <a:blip r:embed="rId4">
            <a:alphaModFix/>
          </a:blip>
          <a:stretch>
            <a:fillRect/>
          </a:stretch>
        </p:blipFill>
        <p:spPr>
          <a:xfrm>
            <a:off x="3414975" y="3436751"/>
            <a:ext cx="3139575" cy="1360150"/>
          </a:xfrm>
          <a:prstGeom prst="rect">
            <a:avLst/>
          </a:prstGeom>
          <a:noFill/>
          <a:ln>
            <a:noFill/>
          </a:ln>
        </p:spPr>
      </p:pic>
      <p:pic>
        <p:nvPicPr>
          <p:cNvPr id="119" name="Google Shape;119;p24"/>
          <p:cNvPicPr preferRelativeResize="0"/>
          <p:nvPr/>
        </p:nvPicPr>
        <p:blipFill>
          <a:blip r:embed="rId5">
            <a:alphaModFix/>
          </a:blip>
          <a:stretch>
            <a:fillRect/>
          </a:stretch>
        </p:blipFill>
        <p:spPr>
          <a:xfrm>
            <a:off x="6773525" y="3382247"/>
            <a:ext cx="2370476" cy="1469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5"/>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Procedural vs OOP</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125" name="Google Shape;125;p25"/>
          <p:cNvSpPr txBox="1"/>
          <p:nvPr>
            <p:ph idx="1" type="body"/>
          </p:nvPr>
        </p:nvSpPr>
        <p:spPr>
          <a:xfrm>
            <a:off x="311700" y="769675"/>
            <a:ext cx="8520600" cy="437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In the procedural paradigm we are used to thinking about data separately from the functions that operate upon them. We declare variables to hold data in memory, and call functions passing them variables as arguments to operate on their values.</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With the  object-oriented paradigm  we are able to combine data and functionality into higher order types, which both contain data and allow us to work with that data.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In other words, we can pass data around in a program, and all the functionality that works on that data travels with it.</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9144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440775" y="823225"/>
            <a:ext cx="8520600" cy="29982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BENEFITS OF USING THE OBJECT ORIENTED PROGRAMMING PARADIGM</a:t>
            </a:r>
            <a:endParaRPr b="1" sz="3600">
              <a:solidFill>
                <a:srgbClr val="FF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Advantages of OOP</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136" name="Google Shape;136;p27"/>
          <p:cNvSpPr txBox="1"/>
          <p:nvPr>
            <p:ph idx="1" type="body"/>
          </p:nvPr>
        </p:nvSpPr>
        <p:spPr>
          <a:xfrm>
            <a:off x="311700" y="769675"/>
            <a:ext cx="8520600" cy="3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Modularity: The source code for an object can be written and maintained independently of the source code for other objects thus, making your program easier to maintain and manage. Once created, an object can be easily passed around inside the system.</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Code re-use: If an object already exists (perhaps written by another software developer), you can use that object in your program. This allows specialists to implement/test/debug complex, task-specific objects, which you can then trust to run in your own code.</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8"/>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Advantages of OOP</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142" name="Google Shape;142;p28"/>
          <p:cNvSpPr txBox="1"/>
          <p:nvPr>
            <p:ph idx="1" type="body"/>
          </p:nvPr>
        </p:nvSpPr>
        <p:spPr>
          <a:xfrm>
            <a:off x="311700" y="769675"/>
            <a:ext cx="8520600" cy="381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Pluggability and debugging ease: If a particular object turns out to be problematic, you can simply remove it from your application and plug in a different object as its replacement. This is analogous to fixing mechanical problems in the real world. If a bolt breaks, you replace it, not the entire machine.</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ph type="title"/>
          </p:nvPr>
        </p:nvSpPr>
        <p:spPr>
          <a:xfrm>
            <a:off x="311700" y="1677775"/>
            <a:ext cx="8520600" cy="1998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DISADVANTAGES OF THE OOP PARADIGM?</a:t>
            </a:r>
            <a:endParaRPr b="1" sz="3600">
              <a:solidFill>
                <a:srgbClr val="FF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0"/>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Disadvantage</a:t>
            </a:r>
            <a:endParaRPr b="1" sz="2400">
              <a:solidFill>
                <a:srgbClr val="FF0000"/>
              </a:solidFill>
              <a:latin typeface="Open Sans"/>
              <a:ea typeface="Open Sans"/>
              <a:cs typeface="Open Sans"/>
              <a:sym typeface="Open Sans"/>
            </a:endParaRPr>
          </a:p>
        </p:txBody>
      </p:sp>
      <p:sp>
        <p:nvSpPr>
          <p:cNvPr id="153" name="Google Shape;153;p30"/>
          <p:cNvSpPr txBox="1"/>
          <p:nvPr>
            <p:ph idx="1" type="body"/>
          </p:nvPr>
        </p:nvSpPr>
        <p:spPr>
          <a:xfrm>
            <a:off x="311700" y="769675"/>
            <a:ext cx="8520600" cy="381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Very Steep Learning Curve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Programs would contain more code and thus be larger in size</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1"/>
          <p:cNvPicPr preferRelativeResize="0"/>
          <p:nvPr/>
        </p:nvPicPr>
        <p:blipFill>
          <a:blip r:embed="rId3">
            <a:alphaModFix/>
          </a:blip>
          <a:stretch>
            <a:fillRect/>
          </a:stretch>
        </p:blipFill>
        <p:spPr>
          <a:xfrm>
            <a:off x="1619250" y="855800"/>
            <a:ext cx="5905500" cy="3962400"/>
          </a:xfrm>
          <a:prstGeom prst="rect">
            <a:avLst/>
          </a:prstGeom>
          <a:noFill/>
          <a:ln>
            <a:noFill/>
          </a:ln>
        </p:spPr>
      </p:pic>
      <p:sp>
        <p:nvSpPr>
          <p:cNvPr id="159" name="Google Shape;159;p31"/>
          <p:cNvSpPr txBox="1"/>
          <p:nvPr>
            <p:ph type="title"/>
          </p:nvPr>
        </p:nvSpPr>
        <p:spPr>
          <a:xfrm>
            <a:off x="311700" y="295375"/>
            <a:ext cx="8520600" cy="12891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THE BUILDING BLOCKS OF OOP</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3600">
              <a:solidFill>
                <a:srgbClr val="FF0000"/>
              </a:solidFill>
              <a:latin typeface="Open Sans"/>
              <a:ea typeface="Open Sans"/>
              <a:cs typeface="Open Sans"/>
              <a:sym typeface="Open Sans"/>
            </a:endParaRPr>
          </a:p>
        </p:txBody>
      </p:sp>
      <p:sp>
        <p:nvSpPr>
          <p:cNvPr id="160" name="Google Shape;160;p31"/>
          <p:cNvSpPr txBox="1"/>
          <p:nvPr>
            <p:ph type="title"/>
          </p:nvPr>
        </p:nvSpPr>
        <p:spPr>
          <a:xfrm>
            <a:off x="311700" y="1959200"/>
            <a:ext cx="8520600" cy="2859000"/>
          </a:xfrm>
          <a:prstGeom prst="rect">
            <a:avLst/>
          </a:prstGeom>
        </p:spPr>
        <p:txBody>
          <a:bodyPr anchorCtr="0" anchor="t" bIns="91425" lIns="91425" spcFirstLastPara="1" rIns="91425" wrap="square" tIns="91425">
            <a:noAutofit/>
          </a:bodyPr>
          <a:lstStyle/>
          <a:p>
            <a:pPr indent="0" lvl="0" marL="457200" rtl="0" algn="ctr">
              <a:lnSpc>
                <a:spcPct val="150000"/>
              </a:lnSpc>
              <a:spcBef>
                <a:spcPts val="1000"/>
              </a:spcBef>
              <a:spcAft>
                <a:spcPts val="0"/>
              </a:spcAft>
              <a:buNone/>
            </a:pPr>
            <a:r>
              <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3600">
              <a:solidFill>
                <a:srgbClr val="FF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1659075"/>
            <a:ext cx="8520600" cy="10173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AGENDA</a:t>
            </a:r>
            <a:endParaRPr sz="480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311700" y="1004750"/>
            <a:ext cx="8520600" cy="33981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BUILDING BLOCKS OF OOP :</a:t>
            </a:r>
            <a:endParaRPr b="1" sz="3600">
              <a:solidFill>
                <a:srgbClr val="FF0000"/>
              </a:solidFill>
              <a:latin typeface="Open Sans"/>
              <a:ea typeface="Open Sans"/>
              <a:cs typeface="Open Sans"/>
              <a:sym typeface="Open Sans"/>
            </a:endParaRPr>
          </a:p>
          <a:p>
            <a:pPr indent="-406400" lvl="0" marL="457200" rtl="0" algn="ctr">
              <a:lnSpc>
                <a:spcPct val="150000"/>
              </a:lnSpc>
              <a:spcBef>
                <a:spcPts val="1000"/>
              </a:spcBef>
              <a:spcAft>
                <a:spcPts val="0"/>
              </a:spcAft>
              <a:buClr>
                <a:srgbClr val="FF0000"/>
              </a:buClr>
              <a:buSzPts val="2800"/>
              <a:buFont typeface="Open Sans"/>
              <a:buAutoNum type="arabicPeriod"/>
            </a:pPr>
            <a:r>
              <a:rPr b="1" lang="en">
                <a:solidFill>
                  <a:srgbClr val="FF0000"/>
                </a:solidFill>
                <a:latin typeface="Open Sans"/>
                <a:ea typeface="Open Sans"/>
                <a:cs typeface="Open Sans"/>
                <a:sym typeface="Open Sans"/>
              </a:rPr>
              <a:t>OBJECTS</a:t>
            </a:r>
            <a:endParaRPr b="1">
              <a:solidFill>
                <a:srgbClr val="FF0000"/>
              </a:solidFill>
              <a:latin typeface="Open Sans"/>
              <a:ea typeface="Open Sans"/>
              <a:cs typeface="Open Sans"/>
              <a:sym typeface="Open Sans"/>
            </a:endParaRPr>
          </a:p>
          <a:p>
            <a:pPr indent="-406400" lvl="0" marL="457200" rtl="0" algn="ctr">
              <a:lnSpc>
                <a:spcPct val="150000"/>
              </a:lnSpc>
              <a:spcBef>
                <a:spcPts val="0"/>
              </a:spcBef>
              <a:spcAft>
                <a:spcPts val="0"/>
              </a:spcAft>
              <a:buClr>
                <a:srgbClr val="FF0000"/>
              </a:buClr>
              <a:buSzPts val="2800"/>
              <a:buFont typeface="Open Sans"/>
              <a:buAutoNum type="arabicPeriod"/>
            </a:pPr>
            <a:r>
              <a:rPr b="1" lang="en">
                <a:solidFill>
                  <a:srgbClr val="FF0000"/>
                </a:solidFill>
                <a:latin typeface="Open Sans"/>
                <a:ea typeface="Open Sans"/>
                <a:cs typeface="Open Sans"/>
                <a:sym typeface="Open Sans"/>
              </a:rPr>
              <a:t>CLASSES</a:t>
            </a:r>
            <a:endParaRPr b="1">
              <a:solidFill>
                <a:srgbClr val="FF0000"/>
              </a:solidFill>
              <a:latin typeface="Open Sans"/>
              <a:ea typeface="Open Sans"/>
              <a:cs typeface="Open Sans"/>
              <a:sym typeface="Open Sans"/>
            </a:endParaRPr>
          </a:p>
          <a:p>
            <a:pPr indent="-406400" lvl="0" marL="457200" rtl="0" algn="ctr">
              <a:lnSpc>
                <a:spcPct val="150000"/>
              </a:lnSpc>
              <a:spcBef>
                <a:spcPts val="0"/>
              </a:spcBef>
              <a:spcAft>
                <a:spcPts val="0"/>
              </a:spcAft>
              <a:buClr>
                <a:srgbClr val="FF0000"/>
              </a:buClr>
              <a:buSzPts val="2800"/>
              <a:buFont typeface="Open Sans"/>
              <a:buAutoNum type="arabicPeriod"/>
            </a:pPr>
            <a:r>
              <a:rPr b="1" lang="en">
                <a:solidFill>
                  <a:srgbClr val="FF0000"/>
                </a:solidFill>
                <a:latin typeface="Open Sans"/>
                <a:ea typeface="Open Sans"/>
                <a:cs typeface="Open Sans"/>
                <a:sym typeface="Open Sans"/>
              </a:rPr>
              <a:t>CONSTRUCTORS</a:t>
            </a:r>
            <a:endParaRPr b="1">
              <a:solidFill>
                <a:srgbClr val="FF0000"/>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3"/>
          <p:cNvSpPr txBox="1"/>
          <p:nvPr>
            <p:ph type="title"/>
          </p:nvPr>
        </p:nvSpPr>
        <p:spPr>
          <a:xfrm>
            <a:off x="423500" y="934850"/>
            <a:ext cx="8520600" cy="12891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WHAT IS AN OBJECT?</a:t>
            </a:r>
            <a:endParaRPr b="1" sz="3600">
              <a:solidFill>
                <a:srgbClr val="FF0000"/>
              </a:solidFill>
              <a:latin typeface="Open Sans"/>
              <a:ea typeface="Open Sans"/>
              <a:cs typeface="Open Sans"/>
              <a:sym typeface="Open Sans"/>
            </a:endParaRPr>
          </a:p>
        </p:txBody>
      </p:sp>
      <p:pic>
        <p:nvPicPr>
          <p:cNvPr id="171" name="Google Shape;171;p33"/>
          <p:cNvPicPr preferRelativeResize="0"/>
          <p:nvPr/>
        </p:nvPicPr>
        <p:blipFill>
          <a:blip r:embed="rId3">
            <a:alphaModFix/>
          </a:blip>
          <a:stretch>
            <a:fillRect/>
          </a:stretch>
        </p:blipFill>
        <p:spPr>
          <a:xfrm>
            <a:off x="502125" y="3131950"/>
            <a:ext cx="2912850" cy="1706750"/>
          </a:xfrm>
          <a:prstGeom prst="rect">
            <a:avLst/>
          </a:prstGeom>
          <a:noFill/>
          <a:ln>
            <a:noFill/>
          </a:ln>
        </p:spPr>
      </p:pic>
      <p:pic>
        <p:nvPicPr>
          <p:cNvPr id="172" name="Google Shape;172;p33"/>
          <p:cNvPicPr preferRelativeResize="0"/>
          <p:nvPr/>
        </p:nvPicPr>
        <p:blipFill>
          <a:blip r:embed="rId4">
            <a:alphaModFix/>
          </a:blip>
          <a:stretch>
            <a:fillRect/>
          </a:stretch>
        </p:blipFill>
        <p:spPr>
          <a:xfrm>
            <a:off x="3524463" y="2041751"/>
            <a:ext cx="3139575" cy="1360150"/>
          </a:xfrm>
          <a:prstGeom prst="rect">
            <a:avLst/>
          </a:prstGeom>
          <a:noFill/>
          <a:ln>
            <a:noFill/>
          </a:ln>
        </p:spPr>
      </p:pic>
      <p:pic>
        <p:nvPicPr>
          <p:cNvPr id="173" name="Google Shape;173;p33"/>
          <p:cNvPicPr preferRelativeResize="0"/>
          <p:nvPr/>
        </p:nvPicPr>
        <p:blipFill>
          <a:blip r:embed="rId5">
            <a:alphaModFix/>
          </a:blip>
          <a:stretch>
            <a:fillRect/>
          </a:stretch>
        </p:blipFill>
        <p:spPr>
          <a:xfrm>
            <a:off x="6773525" y="3077447"/>
            <a:ext cx="2370476" cy="1469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Objects</a:t>
            </a:r>
            <a:endParaRPr b="1" sz="2400">
              <a:solidFill>
                <a:srgbClr val="FF0000"/>
              </a:solidFill>
              <a:latin typeface="Open Sans"/>
              <a:ea typeface="Open Sans"/>
              <a:cs typeface="Open Sans"/>
              <a:sym typeface="Open Sans"/>
            </a:endParaRPr>
          </a:p>
        </p:txBody>
      </p:sp>
      <p:sp>
        <p:nvSpPr>
          <p:cNvPr id="179" name="Google Shape;179;p34"/>
          <p:cNvSpPr txBox="1"/>
          <p:nvPr>
            <p:ph idx="1" type="body"/>
          </p:nvPr>
        </p:nvSpPr>
        <p:spPr>
          <a:xfrm>
            <a:off x="311700" y="769675"/>
            <a:ext cx="8520600" cy="437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An object represents an entity in the real world that has state, can perform actions(has behavior) and is unique in nature.</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For example, a human being, a desk, a circle, a button, and a pen. Objects are not only tangible things but also intangible things, for example, a date, time, event and a loan. Keep in mind that all objects have a unique identity, state, and behavior.</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The state of an object (also known as its properties or attributes) is represented by data fields with their current values. A circle object, for example, has a data field radius, which is the property that characterizes a circle. A rectangle object has the data fields’ width and height, which are the properties that characterize a rectangle.</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9144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Objects</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185" name="Google Shape;185;p35"/>
          <p:cNvSpPr txBox="1"/>
          <p:nvPr>
            <p:ph idx="1" type="body"/>
          </p:nvPr>
        </p:nvSpPr>
        <p:spPr>
          <a:xfrm>
            <a:off x="311700" y="769675"/>
            <a:ext cx="8520600" cy="437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The behavior of an object (also known as its actions) is defined by function called methods. </a:t>
            </a:r>
            <a:endParaRPr>
              <a:solidFill>
                <a:srgbClr val="0A0A0A"/>
              </a:solidFill>
              <a:highlight>
                <a:schemeClr val="lt1"/>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To invoke a method on an object is to ask the object to perform an action. </a:t>
            </a:r>
            <a:endParaRPr>
              <a:solidFill>
                <a:srgbClr val="0A0A0A"/>
              </a:solidFill>
              <a:highlight>
                <a:schemeClr val="lt1"/>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For example, you may define methods named calArea() and calPerimeter() for circle objects. </a:t>
            </a:r>
            <a:endParaRPr>
              <a:solidFill>
                <a:srgbClr val="0A0A0A"/>
              </a:solidFill>
              <a:highlight>
                <a:schemeClr val="lt1"/>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A circle object may invoke calArea() to return its area and calPerimeter() to return its perimeter. </a:t>
            </a:r>
            <a:endParaRPr>
              <a:solidFill>
                <a:srgbClr val="0A0A0A"/>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a:p>
            <a:pPr indent="0" lvl="0" marL="9144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440775" y="823225"/>
            <a:ext cx="8520600" cy="3369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EXERCISE: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List some objects from the real world and identify their properties and behavior</a:t>
            </a:r>
            <a:endParaRPr b="1" sz="3600">
              <a:solidFill>
                <a:srgbClr val="FF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311700" y="170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ANSWER SHEET</a:t>
            </a:r>
            <a:endParaRPr sz="2400">
              <a:solidFill>
                <a:srgbClr val="FF0000"/>
              </a:solidFill>
              <a:latin typeface="Montserrat"/>
              <a:ea typeface="Montserrat"/>
              <a:cs typeface="Montserrat"/>
              <a:sym typeface="Montserrat"/>
            </a:endParaRPr>
          </a:p>
        </p:txBody>
      </p:sp>
      <p:pic>
        <p:nvPicPr>
          <p:cNvPr id="196" name="Google Shape;196;p37"/>
          <p:cNvPicPr preferRelativeResize="0"/>
          <p:nvPr/>
        </p:nvPicPr>
        <p:blipFill>
          <a:blip r:embed="rId3">
            <a:alphaModFix/>
          </a:blip>
          <a:stretch>
            <a:fillRect/>
          </a:stretch>
        </p:blipFill>
        <p:spPr>
          <a:xfrm>
            <a:off x="4965763" y="863538"/>
            <a:ext cx="3952875" cy="2752725"/>
          </a:xfrm>
          <a:prstGeom prst="rect">
            <a:avLst/>
          </a:prstGeom>
          <a:noFill/>
          <a:ln>
            <a:noFill/>
          </a:ln>
        </p:spPr>
      </p:pic>
      <p:sp>
        <p:nvSpPr>
          <p:cNvPr id="197" name="Google Shape;197;p37"/>
          <p:cNvSpPr txBox="1"/>
          <p:nvPr>
            <p:ph idx="1" type="body"/>
          </p:nvPr>
        </p:nvSpPr>
        <p:spPr>
          <a:xfrm>
            <a:off x="311700" y="863550"/>
            <a:ext cx="4896300" cy="4022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303030"/>
              </a:buClr>
              <a:buSzPts val="1500"/>
              <a:buFont typeface="Montserrat"/>
              <a:buAutoNum type="arabicPeriod"/>
            </a:pPr>
            <a:r>
              <a:rPr lang="en" sz="1500">
                <a:solidFill>
                  <a:srgbClr val="303030"/>
                </a:solidFill>
                <a:latin typeface="Montserrat"/>
                <a:ea typeface="Montserrat"/>
                <a:cs typeface="Montserrat"/>
                <a:sym typeface="Montserrat"/>
              </a:rPr>
              <a:t>Car</a:t>
            </a:r>
            <a:endParaRPr sz="1500">
              <a:solidFill>
                <a:srgbClr val="303030"/>
              </a:solidFill>
              <a:latin typeface="Montserrat"/>
              <a:ea typeface="Montserrat"/>
              <a:cs typeface="Montserrat"/>
              <a:sym typeface="Montserrat"/>
            </a:endParaRPr>
          </a:p>
          <a:p>
            <a:pPr indent="-323850" lvl="1" marL="914400" rtl="0" algn="l">
              <a:spcBef>
                <a:spcPts val="0"/>
              </a:spcBef>
              <a:spcAft>
                <a:spcPts val="0"/>
              </a:spcAft>
              <a:buClr>
                <a:srgbClr val="303030"/>
              </a:buClr>
              <a:buSzPts val="1500"/>
              <a:buFont typeface="Montserrat"/>
              <a:buAutoNum type="alphaLcPeriod"/>
            </a:pPr>
            <a:r>
              <a:rPr lang="en" sz="1500">
                <a:solidFill>
                  <a:srgbClr val="303030"/>
                </a:solidFill>
                <a:latin typeface="Montserrat"/>
                <a:ea typeface="Montserrat"/>
                <a:cs typeface="Montserrat"/>
                <a:sym typeface="Montserrat"/>
              </a:rPr>
              <a:t>Properties</a:t>
            </a:r>
            <a:endParaRPr sz="1500">
              <a:solidFill>
                <a:srgbClr val="303030"/>
              </a:solidFill>
              <a:latin typeface="Montserrat"/>
              <a:ea typeface="Montserrat"/>
              <a:cs typeface="Montserrat"/>
              <a:sym typeface="Montserrat"/>
            </a:endParaRPr>
          </a:p>
          <a:p>
            <a:pPr indent="-323850" lvl="2" marL="1371600" rtl="0" algn="l">
              <a:spcBef>
                <a:spcPts val="0"/>
              </a:spcBef>
              <a:spcAft>
                <a:spcPts val="0"/>
              </a:spcAft>
              <a:buClr>
                <a:srgbClr val="303030"/>
              </a:buClr>
              <a:buSzPts val="1500"/>
              <a:buFont typeface="Montserrat"/>
              <a:buAutoNum type="romanLcPeriod"/>
            </a:pPr>
            <a:r>
              <a:rPr lang="en" sz="1500">
                <a:solidFill>
                  <a:srgbClr val="303030"/>
                </a:solidFill>
                <a:latin typeface="Montserrat"/>
                <a:ea typeface="Montserrat"/>
                <a:cs typeface="Montserrat"/>
                <a:sym typeface="Montserrat"/>
              </a:rPr>
              <a:t>brand, model, color,engine size, gasLevel</a:t>
            </a:r>
            <a:endParaRPr sz="1500">
              <a:solidFill>
                <a:srgbClr val="303030"/>
              </a:solidFill>
              <a:latin typeface="Montserrat"/>
              <a:ea typeface="Montserrat"/>
              <a:cs typeface="Montserrat"/>
              <a:sym typeface="Montserrat"/>
            </a:endParaRPr>
          </a:p>
          <a:p>
            <a:pPr indent="-323850" lvl="1" marL="914400" rtl="0" algn="l">
              <a:spcBef>
                <a:spcPts val="0"/>
              </a:spcBef>
              <a:spcAft>
                <a:spcPts val="0"/>
              </a:spcAft>
              <a:buClr>
                <a:srgbClr val="303030"/>
              </a:buClr>
              <a:buSzPts val="1500"/>
              <a:buFont typeface="Montserrat"/>
              <a:buAutoNum type="alphaLcPeriod"/>
            </a:pPr>
            <a:r>
              <a:rPr lang="en" sz="1500">
                <a:solidFill>
                  <a:srgbClr val="303030"/>
                </a:solidFill>
                <a:latin typeface="Montserrat"/>
                <a:ea typeface="Montserrat"/>
                <a:cs typeface="Montserrat"/>
                <a:sym typeface="Montserrat"/>
              </a:rPr>
              <a:t>Methods</a:t>
            </a:r>
            <a:endParaRPr sz="1500">
              <a:solidFill>
                <a:srgbClr val="303030"/>
              </a:solidFill>
              <a:latin typeface="Montserrat"/>
              <a:ea typeface="Montserrat"/>
              <a:cs typeface="Montserrat"/>
              <a:sym typeface="Montserrat"/>
            </a:endParaRPr>
          </a:p>
          <a:p>
            <a:pPr indent="-323850" lvl="2" marL="1371600" rtl="0" algn="l">
              <a:spcBef>
                <a:spcPts val="0"/>
              </a:spcBef>
              <a:spcAft>
                <a:spcPts val="0"/>
              </a:spcAft>
              <a:buClr>
                <a:srgbClr val="303030"/>
              </a:buClr>
              <a:buSzPts val="1500"/>
              <a:buFont typeface="Montserrat"/>
              <a:buAutoNum type="romanLcPeriod"/>
            </a:pPr>
            <a:r>
              <a:rPr lang="en" sz="1500">
                <a:solidFill>
                  <a:srgbClr val="303030"/>
                </a:solidFill>
                <a:latin typeface="Montserrat"/>
                <a:ea typeface="Montserrat"/>
                <a:cs typeface="Montserrat"/>
                <a:sym typeface="Montserrat"/>
              </a:rPr>
              <a:t>accelearate(), reverse(), turnLeft(), turnRight()</a:t>
            </a:r>
            <a:endParaRPr sz="1500">
              <a:solidFill>
                <a:srgbClr val="303030"/>
              </a:solidFill>
              <a:latin typeface="Montserrat"/>
              <a:ea typeface="Montserrat"/>
              <a:cs typeface="Montserrat"/>
              <a:sym typeface="Montserrat"/>
            </a:endParaRPr>
          </a:p>
          <a:p>
            <a:pPr indent="-323850" lvl="0" marL="457200" rtl="0" algn="l">
              <a:spcBef>
                <a:spcPts val="0"/>
              </a:spcBef>
              <a:spcAft>
                <a:spcPts val="0"/>
              </a:spcAft>
              <a:buClr>
                <a:srgbClr val="303030"/>
              </a:buClr>
              <a:buSzPts val="1500"/>
              <a:buFont typeface="Montserrat"/>
              <a:buAutoNum type="arabicPeriod"/>
            </a:pPr>
            <a:r>
              <a:rPr lang="en" sz="1500">
                <a:solidFill>
                  <a:srgbClr val="303030"/>
                </a:solidFill>
                <a:latin typeface="Montserrat"/>
                <a:ea typeface="Montserrat"/>
                <a:cs typeface="Montserrat"/>
                <a:sym typeface="Montserrat"/>
              </a:rPr>
              <a:t>Human</a:t>
            </a:r>
            <a:endParaRPr sz="1500">
              <a:solidFill>
                <a:srgbClr val="303030"/>
              </a:solidFill>
              <a:latin typeface="Montserrat"/>
              <a:ea typeface="Montserrat"/>
              <a:cs typeface="Montserrat"/>
              <a:sym typeface="Montserrat"/>
            </a:endParaRPr>
          </a:p>
          <a:p>
            <a:pPr indent="-323850" lvl="1" marL="914400" rtl="0" algn="l">
              <a:spcBef>
                <a:spcPts val="0"/>
              </a:spcBef>
              <a:spcAft>
                <a:spcPts val="0"/>
              </a:spcAft>
              <a:buClr>
                <a:srgbClr val="303030"/>
              </a:buClr>
              <a:buSzPts val="1500"/>
              <a:buFont typeface="Montserrat"/>
              <a:buAutoNum type="alphaLcPeriod"/>
            </a:pPr>
            <a:r>
              <a:rPr lang="en" sz="1500">
                <a:solidFill>
                  <a:srgbClr val="303030"/>
                </a:solidFill>
                <a:latin typeface="Montserrat"/>
                <a:ea typeface="Montserrat"/>
                <a:cs typeface="Montserrat"/>
                <a:sym typeface="Montserrat"/>
              </a:rPr>
              <a:t>Properties</a:t>
            </a:r>
            <a:endParaRPr sz="1500">
              <a:solidFill>
                <a:srgbClr val="303030"/>
              </a:solidFill>
              <a:latin typeface="Montserrat"/>
              <a:ea typeface="Montserrat"/>
              <a:cs typeface="Montserrat"/>
              <a:sym typeface="Montserrat"/>
            </a:endParaRPr>
          </a:p>
          <a:p>
            <a:pPr indent="-323850" lvl="2" marL="1371600" rtl="0" algn="l">
              <a:spcBef>
                <a:spcPts val="0"/>
              </a:spcBef>
              <a:spcAft>
                <a:spcPts val="0"/>
              </a:spcAft>
              <a:buClr>
                <a:srgbClr val="303030"/>
              </a:buClr>
              <a:buSzPts val="1500"/>
              <a:buFont typeface="Montserrat"/>
              <a:buAutoNum type="romanLcPeriod"/>
            </a:pPr>
            <a:r>
              <a:rPr lang="en" sz="1500">
                <a:solidFill>
                  <a:srgbClr val="303030"/>
                </a:solidFill>
                <a:latin typeface="Montserrat"/>
                <a:ea typeface="Montserrat"/>
                <a:cs typeface="Montserrat"/>
                <a:sym typeface="Montserrat"/>
              </a:rPr>
              <a:t>name, gender, age, race,eyeColor, hairType</a:t>
            </a:r>
            <a:endParaRPr sz="1500">
              <a:solidFill>
                <a:srgbClr val="303030"/>
              </a:solidFill>
              <a:latin typeface="Montserrat"/>
              <a:ea typeface="Montserrat"/>
              <a:cs typeface="Montserrat"/>
              <a:sym typeface="Montserrat"/>
            </a:endParaRPr>
          </a:p>
          <a:p>
            <a:pPr indent="-323850" lvl="1" marL="914400" rtl="0" algn="l">
              <a:spcBef>
                <a:spcPts val="0"/>
              </a:spcBef>
              <a:spcAft>
                <a:spcPts val="0"/>
              </a:spcAft>
              <a:buClr>
                <a:srgbClr val="303030"/>
              </a:buClr>
              <a:buSzPts val="1500"/>
              <a:buFont typeface="Montserrat"/>
              <a:buAutoNum type="alphaLcPeriod"/>
            </a:pPr>
            <a:r>
              <a:rPr lang="en" sz="1500">
                <a:solidFill>
                  <a:srgbClr val="303030"/>
                </a:solidFill>
                <a:latin typeface="Montserrat"/>
                <a:ea typeface="Montserrat"/>
                <a:cs typeface="Montserrat"/>
                <a:sym typeface="Montserrat"/>
              </a:rPr>
              <a:t>Methods</a:t>
            </a:r>
            <a:endParaRPr sz="1500">
              <a:solidFill>
                <a:srgbClr val="303030"/>
              </a:solidFill>
              <a:latin typeface="Montserrat"/>
              <a:ea typeface="Montserrat"/>
              <a:cs typeface="Montserrat"/>
              <a:sym typeface="Montserrat"/>
            </a:endParaRPr>
          </a:p>
          <a:p>
            <a:pPr indent="-323850" lvl="2" marL="1371600" rtl="0" algn="l">
              <a:spcBef>
                <a:spcPts val="0"/>
              </a:spcBef>
              <a:spcAft>
                <a:spcPts val="0"/>
              </a:spcAft>
              <a:buClr>
                <a:srgbClr val="303030"/>
              </a:buClr>
              <a:buSzPts val="1500"/>
              <a:buFont typeface="Montserrat"/>
              <a:buAutoNum type="romanLcPeriod"/>
            </a:pPr>
            <a:r>
              <a:rPr lang="en" sz="1500">
                <a:solidFill>
                  <a:srgbClr val="303030"/>
                </a:solidFill>
                <a:latin typeface="Montserrat"/>
                <a:ea typeface="Montserrat"/>
                <a:cs typeface="Montserrat"/>
                <a:sym typeface="Montserrat"/>
              </a:rPr>
              <a:t>reproduce(), talk(), breathe()</a:t>
            </a:r>
            <a:endParaRPr sz="1500">
              <a:solidFill>
                <a:srgbClr val="30303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311700" y="170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ANSWER SHEET</a:t>
            </a:r>
            <a:endParaRPr sz="2400">
              <a:solidFill>
                <a:srgbClr val="FF0000"/>
              </a:solidFill>
              <a:latin typeface="Montserrat"/>
              <a:ea typeface="Montserrat"/>
              <a:cs typeface="Montserrat"/>
              <a:sym typeface="Montserrat"/>
            </a:endParaRPr>
          </a:p>
        </p:txBody>
      </p:sp>
      <p:pic>
        <p:nvPicPr>
          <p:cNvPr id="203" name="Google Shape;203;p38"/>
          <p:cNvPicPr preferRelativeResize="0"/>
          <p:nvPr/>
        </p:nvPicPr>
        <p:blipFill>
          <a:blip r:embed="rId3">
            <a:alphaModFix/>
          </a:blip>
          <a:stretch>
            <a:fillRect/>
          </a:stretch>
        </p:blipFill>
        <p:spPr>
          <a:xfrm>
            <a:off x="4965763" y="863538"/>
            <a:ext cx="3952875" cy="2752725"/>
          </a:xfrm>
          <a:prstGeom prst="rect">
            <a:avLst/>
          </a:prstGeom>
          <a:noFill/>
          <a:ln>
            <a:noFill/>
          </a:ln>
        </p:spPr>
      </p:pic>
      <p:sp>
        <p:nvSpPr>
          <p:cNvPr id="204" name="Google Shape;204;p38"/>
          <p:cNvSpPr txBox="1"/>
          <p:nvPr>
            <p:ph idx="1" type="body"/>
          </p:nvPr>
        </p:nvSpPr>
        <p:spPr>
          <a:xfrm>
            <a:off x="311700" y="863550"/>
            <a:ext cx="4896300" cy="4022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303030"/>
              </a:buClr>
              <a:buSzPts val="1500"/>
              <a:buFont typeface="Montserrat"/>
              <a:buAutoNum type="arabicPeriod"/>
            </a:pPr>
            <a:r>
              <a:rPr lang="en" sz="1500">
                <a:solidFill>
                  <a:srgbClr val="303030"/>
                </a:solidFill>
                <a:latin typeface="Montserrat"/>
                <a:ea typeface="Montserrat"/>
                <a:cs typeface="Montserrat"/>
                <a:sym typeface="Montserrat"/>
              </a:rPr>
              <a:t>Bank Account</a:t>
            </a:r>
            <a:endParaRPr sz="1500">
              <a:solidFill>
                <a:srgbClr val="303030"/>
              </a:solidFill>
              <a:latin typeface="Montserrat"/>
              <a:ea typeface="Montserrat"/>
              <a:cs typeface="Montserrat"/>
              <a:sym typeface="Montserrat"/>
            </a:endParaRPr>
          </a:p>
          <a:p>
            <a:pPr indent="-323850" lvl="1" marL="914400" rtl="0" algn="l">
              <a:spcBef>
                <a:spcPts val="0"/>
              </a:spcBef>
              <a:spcAft>
                <a:spcPts val="0"/>
              </a:spcAft>
              <a:buClr>
                <a:srgbClr val="303030"/>
              </a:buClr>
              <a:buSzPts val="1500"/>
              <a:buFont typeface="Montserrat"/>
              <a:buAutoNum type="alphaLcPeriod"/>
            </a:pPr>
            <a:r>
              <a:rPr lang="en" sz="1500">
                <a:solidFill>
                  <a:srgbClr val="303030"/>
                </a:solidFill>
                <a:latin typeface="Montserrat"/>
                <a:ea typeface="Montserrat"/>
                <a:cs typeface="Montserrat"/>
                <a:sym typeface="Montserrat"/>
              </a:rPr>
              <a:t>Properties</a:t>
            </a:r>
            <a:endParaRPr sz="1500">
              <a:solidFill>
                <a:srgbClr val="303030"/>
              </a:solidFill>
              <a:latin typeface="Montserrat"/>
              <a:ea typeface="Montserrat"/>
              <a:cs typeface="Montserrat"/>
              <a:sym typeface="Montserrat"/>
            </a:endParaRPr>
          </a:p>
          <a:p>
            <a:pPr indent="-323850" lvl="2" marL="1371600" rtl="0" algn="l">
              <a:spcBef>
                <a:spcPts val="0"/>
              </a:spcBef>
              <a:spcAft>
                <a:spcPts val="0"/>
              </a:spcAft>
              <a:buClr>
                <a:srgbClr val="303030"/>
              </a:buClr>
              <a:buSzPts val="1500"/>
              <a:buFont typeface="Montserrat"/>
              <a:buAutoNum type="romanLcPeriod"/>
            </a:pPr>
            <a:r>
              <a:rPr lang="en" sz="1500">
                <a:solidFill>
                  <a:srgbClr val="303030"/>
                </a:solidFill>
                <a:latin typeface="Montserrat"/>
                <a:ea typeface="Montserrat"/>
                <a:cs typeface="Montserrat"/>
                <a:sym typeface="Montserrat"/>
              </a:rPr>
              <a:t>customer(customerNo, firstName, lastName), type, balance</a:t>
            </a:r>
            <a:endParaRPr sz="1500">
              <a:solidFill>
                <a:srgbClr val="303030"/>
              </a:solidFill>
              <a:latin typeface="Montserrat"/>
              <a:ea typeface="Montserrat"/>
              <a:cs typeface="Montserrat"/>
              <a:sym typeface="Montserrat"/>
            </a:endParaRPr>
          </a:p>
          <a:p>
            <a:pPr indent="-323850" lvl="1" marL="914400" rtl="0" algn="l">
              <a:spcBef>
                <a:spcPts val="0"/>
              </a:spcBef>
              <a:spcAft>
                <a:spcPts val="0"/>
              </a:spcAft>
              <a:buClr>
                <a:srgbClr val="303030"/>
              </a:buClr>
              <a:buSzPts val="1500"/>
              <a:buFont typeface="Montserrat"/>
              <a:buAutoNum type="alphaLcPeriod"/>
            </a:pPr>
            <a:r>
              <a:rPr lang="en" sz="1500">
                <a:solidFill>
                  <a:srgbClr val="303030"/>
                </a:solidFill>
                <a:latin typeface="Montserrat"/>
                <a:ea typeface="Montserrat"/>
                <a:cs typeface="Montserrat"/>
                <a:sym typeface="Montserrat"/>
              </a:rPr>
              <a:t>Methods</a:t>
            </a:r>
            <a:endParaRPr sz="1500">
              <a:solidFill>
                <a:srgbClr val="303030"/>
              </a:solidFill>
              <a:latin typeface="Montserrat"/>
              <a:ea typeface="Montserrat"/>
              <a:cs typeface="Montserrat"/>
              <a:sym typeface="Montserrat"/>
            </a:endParaRPr>
          </a:p>
          <a:p>
            <a:pPr indent="-323850" lvl="2" marL="1371600" rtl="0" algn="l">
              <a:spcBef>
                <a:spcPts val="0"/>
              </a:spcBef>
              <a:spcAft>
                <a:spcPts val="0"/>
              </a:spcAft>
              <a:buClr>
                <a:srgbClr val="303030"/>
              </a:buClr>
              <a:buSzPts val="1500"/>
              <a:buFont typeface="Montserrat"/>
              <a:buAutoNum type="romanLcPeriod"/>
            </a:pPr>
            <a:r>
              <a:rPr lang="en" sz="1500">
                <a:solidFill>
                  <a:srgbClr val="303030"/>
                </a:solidFill>
                <a:latin typeface="Montserrat"/>
                <a:ea typeface="Montserrat"/>
                <a:cs typeface="Montserrat"/>
                <a:sym typeface="Montserrat"/>
              </a:rPr>
              <a:t>withdraw(), deposit(), transfer()</a:t>
            </a:r>
            <a:endParaRPr sz="1500">
              <a:solidFill>
                <a:srgbClr val="303030"/>
              </a:solidFill>
              <a:latin typeface="Montserrat"/>
              <a:ea typeface="Montserrat"/>
              <a:cs typeface="Montserrat"/>
              <a:sym typeface="Montserrat"/>
            </a:endParaRPr>
          </a:p>
          <a:p>
            <a:pPr indent="-323850" lvl="0" marL="457200" rtl="0" algn="l">
              <a:spcBef>
                <a:spcPts val="0"/>
              </a:spcBef>
              <a:spcAft>
                <a:spcPts val="0"/>
              </a:spcAft>
              <a:buClr>
                <a:srgbClr val="303030"/>
              </a:buClr>
              <a:buSzPts val="1500"/>
              <a:buFont typeface="Montserrat"/>
              <a:buAutoNum type="arabicPeriod"/>
            </a:pPr>
            <a:r>
              <a:rPr lang="en" sz="1500">
                <a:solidFill>
                  <a:srgbClr val="303030"/>
                </a:solidFill>
                <a:latin typeface="Montserrat"/>
                <a:ea typeface="Montserrat"/>
                <a:cs typeface="Montserrat"/>
                <a:sym typeface="Montserrat"/>
              </a:rPr>
              <a:t>Course</a:t>
            </a:r>
            <a:endParaRPr sz="1500">
              <a:solidFill>
                <a:srgbClr val="303030"/>
              </a:solidFill>
              <a:latin typeface="Montserrat"/>
              <a:ea typeface="Montserrat"/>
              <a:cs typeface="Montserrat"/>
              <a:sym typeface="Montserrat"/>
            </a:endParaRPr>
          </a:p>
          <a:p>
            <a:pPr indent="-323850" lvl="1" marL="914400" rtl="0" algn="l">
              <a:spcBef>
                <a:spcPts val="0"/>
              </a:spcBef>
              <a:spcAft>
                <a:spcPts val="0"/>
              </a:spcAft>
              <a:buClr>
                <a:srgbClr val="303030"/>
              </a:buClr>
              <a:buSzPts val="1500"/>
              <a:buFont typeface="Montserrat"/>
              <a:buAutoNum type="alphaLcPeriod"/>
            </a:pPr>
            <a:r>
              <a:rPr lang="en" sz="1500">
                <a:solidFill>
                  <a:srgbClr val="303030"/>
                </a:solidFill>
                <a:latin typeface="Montserrat"/>
                <a:ea typeface="Montserrat"/>
                <a:cs typeface="Montserrat"/>
                <a:sym typeface="Montserrat"/>
              </a:rPr>
              <a:t>Properties</a:t>
            </a:r>
            <a:endParaRPr sz="1500">
              <a:solidFill>
                <a:srgbClr val="303030"/>
              </a:solidFill>
              <a:latin typeface="Montserrat"/>
              <a:ea typeface="Montserrat"/>
              <a:cs typeface="Montserrat"/>
              <a:sym typeface="Montserrat"/>
            </a:endParaRPr>
          </a:p>
          <a:p>
            <a:pPr indent="-323850" lvl="2" marL="1371600" rtl="0" algn="l">
              <a:spcBef>
                <a:spcPts val="0"/>
              </a:spcBef>
              <a:spcAft>
                <a:spcPts val="0"/>
              </a:spcAft>
              <a:buClr>
                <a:srgbClr val="303030"/>
              </a:buClr>
              <a:buSzPts val="1500"/>
              <a:buFont typeface="Montserrat"/>
              <a:buAutoNum type="romanLcPeriod"/>
            </a:pPr>
            <a:r>
              <a:rPr lang="en" sz="1500">
                <a:solidFill>
                  <a:srgbClr val="303030"/>
                </a:solidFill>
                <a:latin typeface="Montserrat"/>
                <a:ea typeface="Montserrat"/>
                <a:cs typeface="Montserrat"/>
                <a:sym typeface="Montserrat"/>
              </a:rPr>
              <a:t>Title, description, contactHours</a:t>
            </a:r>
            <a:endParaRPr sz="1500">
              <a:solidFill>
                <a:srgbClr val="303030"/>
              </a:solidFill>
              <a:latin typeface="Montserrat"/>
              <a:ea typeface="Montserrat"/>
              <a:cs typeface="Montserrat"/>
              <a:sym typeface="Montserrat"/>
            </a:endParaRPr>
          </a:p>
          <a:p>
            <a:pPr indent="-323850" lvl="1" marL="914400" rtl="0" algn="l">
              <a:spcBef>
                <a:spcPts val="0"/>
              </a:spcBef>
              <a:spcAft>
                <a:spcPts val="0"/>
              </a:spcAft>
              <a:buClr>
                <a:srgbClr val="303030"/>
              </a:buClr>
              <a:buSzPts val="1500"/>
              <a:buFont typeface="Montserrat"/>
              <a:buAutoNum type="alphaLcPeriod"/>
            </a:pPr>
            <a:r>
              <a:rPr lang="en" sz="1500">
                <a:solidFill>
                  <a:srgbClr val="303030"/>
                </a:solidFill>
                <a:latin typeface="Montserrat"/>
                <a:ea typeface="Montserrat"/>
                <a:cs typeface="Montserrat"/>
                <a:sym typeface="Montserrat"/>
              </a:rPr>
              <a:t>Methods</a:t>
            </a:r>
            <a:endParaRPr sz="1500">
              <a:solidFill>
                <a:srgbClr val="303030"/>
              </a:solidFill>
              <a:latin typeface="Montserrat"/>
              <a:ea typeface="Montserrat"/>
              <a:cs typeface="Montserrat"/>
              <a:sym typeface="Montserrat"/>
            </a:endParaRPr>
          </a:p>
          <a:p>
            <a:pPr indent="-323850" lvl="2" marL="1371600" rtl="0" algn="l">
              <a:spcBef>
                <a:spcPts val="0"/>
              </a:spcBef>
              <a:spcAft>
                <a:spcPts val="0"/>
              </a:spcAft>
              <a:buClr>
                <a:srgbClr val="303030"/>
              </a:buClr>
              <a:buSzPts val="1500"/>
              <a:buFont typeface="Montserrat"/>
              <a:buAutoNum type="romanLcPeriod"/>
            </a:pPr>
            <a:r>
              <a:rPr lang="en" sz="1500">
                <a:solidFill>
                  <a:srgbClr val="303030"/>
                </a:solidFill>
                <a:latin typeface="Montserrat"/>
                <a:ea typeface="Montserrat"/>
                <a:cs typeface="Montserrat"/>
                <a:sym typeface="Montserrat"/>
              </a:rPr>
              <a:t>register(), dropCouse()</a:t>
            </a:r>
            <a:endParaRPr sz="1500">
              <a:solidFill>
                <a:srgbClr val="303030"/>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txBox="1"/>
          <p:nvPr>
            <p:ph type="title"/>
          </p:nvPr>
        </p:nvSpPr>
        <p:spPr>
          <a:xfrm>
            <a:off x="409525" y="0"/>
            <a:ext cx="8520600" cy="600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WHAT IS A CLASS?</a:t>
            </a:r>
            <a:endParaRPr b="1" sz="3600">
              <a:solidFill>
                <a:srgbClr val="FF0000"/>
              </a:solidFill>
              <a:latin typeface="Open Sans"/>
              <a:ea typeface="Open Sans"/>
              <a:cs typeface="Open Sans"/>
              <a:sym typeface="Open Sans"/>
            </a:endParaRPr>
          </a:p>
        </p:txBody>
      </p:sp>
      <p:pic>
        <p:nvPicPr>
          <p:cNvPr id="210" name="Google Shape;210;p39"/>
          <p:cNvPicPr preferRelativeResize="0"/>
          <p:nvPr/>
        </p:nvPicPr>
        <p:blipFill>
          <a:blip r:embed="rId3">
            <a:alphaModFix/>
          </a:blip>
          <a:stretch>
            <a:fillRect/>
          </a:stretch>
        </p:blipFill>
        <p:spPr>
          <a:xfrm>
            <a:off x="1228600" y="809776"/>
            <a:ext cx="6500601" cy="4333725"/>
          </a:xfrm>
          <a:prstGeom prst="rect">
            <a:avLst/>
          </a:prstGeom>
          <a:noFill/>
          <a:ln>
            <a:noFill/>
          </a:ln>
        </p:spPr>
      </p:pic>
      <p:cxnSp>
        <p:nvCxnSpPr>
          <p:cNvPr id="211" name="Google Shape;211;p39"/>
          <p:cNvCxnSpPr/>
          <p:nvPr/>
        </p:nvCxnSpPr>
        <p:spPr>
          <a:xfrm>
            <a:off x="167725" y="209650"/>
            <a:ext cx="8637600" cy="4933800"/>
          </a:xfrm>
          <a:prstGeom prst="straightConnector1">
            <a:avLst/>
          </a:prstGeom>
          <a:noFill/>
          <a:ln cap="flat" cmpd="sng" w="9525">
            <a:solidFill>
              <a:srgbClr val="FF0000"/>
            </a:solidFill>
            <a:prstDash val="solid"/>
            <a:round/>
            <a:headEnd len="med" w="med" type="none"/>
            <a:tailEnd len="med" w="med" type="none"/>
          </a:ln>
        </p:spPr>
      </p:cxnSp>
      <p:cxnSp>
        <p:nvCxnSpPr>
          <p:cNvPr id="212" name="Google Shape;212;p39"/>
          <p:cNvCxnSpPr/>
          <p:nvPr/>
        </p:nvCxnSpPr>
        <p:spPr>
          <a:xfrm flipH="1">
            <a:off x="69925" y="300450"/>
            <a:ext cx="8860200" cy="4912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0"/>
          <p:cNvPicPr preferRelativeResize="0"/>
          <p:nvPr/>
        </p:nvPicPr>
        <p:blipFill>
          <a:blip r:embed="rId3">
            <a:alphaModFix/>
          </a:blip>
          <a:stretch>
            <a:fillRect/>
          </a:stretch>
        </p:blipFill>
        <p:spPr>
          <a:xfrm>
            <a:off x="292175" y="963750"/>
            <a:ext cx="8359524" cy="4179750"/>
          </a:xfrm>
          <a:prstGeom prst="rect">
            <a:avLst/>
          </a:prstGeom>
          <a:noFill/>
          <a:ln>
            <a:noFill/>
          </a:ln>
        </p:spPr>
      </p:pic>
      <p:sp>
        <p:nvSpPr>
          <p:cNvPr id="218" name="Google Shape;218;p40"/>
          <p:cNvSpPr txBox="1"/>
          <p:nvPr>
            <p:ph type="title"/>
          </p:nvPr>
        </p:nvSpPr>
        <p:spPr>
          <a:xfrm>
            <a:off x="409525" y="0"/>
            <a:ext cx="85206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300">
                <a:solidFill>
                  <a:srgbClr val="FF0000"/>
                </a:solidFill>
                <a:latin typeface="Open Sans"/>
                <a:ea typeface="Open Sans"/>
                <a:cs typeface="Open Sans"/>
                <a:sym typeface="Open Sans"/>
              </a:rPr>
              <a:t>A CLASS IS A BLUEPRINT</a:t>
            </a:r>
            <a:endParaRPr b="1" sz="3300">
              <a:solidFill>
                <a:srgbClr val="FF0000"/>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1"/>
          <p:cNvSpPr txBox="1"/>
          <p:nvPr>
            <p:ph type="title"/>
          </p:nvPr>
        </p:nvSpPr>
        <p:spPr>
          <a:xfrm>
            <a:off x="409525" y="0"/>
            <a:ext cx="85206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300">
                <a:solidFill>
                  <a:srgbClr val="FF0000"/>
                </a:solidFill>
                <a:latin typeface="Open Sans"/>
                <a:ea typeface="Open Sans"/>
                <a:cs typeface="Open Sans"/>
                <a:sym typeface="Open Sans"/>
              </a:rPr>
              <a:t>A CLASS IS A BLUEPRINT</a:t>
            </a:r>
            <a:endParaRPr b="1" sz="3300">
              <a:solidFill>
                <a:srgbClr val="FF0000"/>
              </a:solidFill>
              <a:latin typeface="Open Sans"/>
              <a:ea typeface="Open Sans"/>
              <a:cs typeface="Open Sans"/>
              <a:sym typeface="Open Sans"/>
            </a:endParaRPr>
          </a:p>
        </p:txBody>
      </p:sp>
      <p:pic>
        <p:nvPicPr>
          <p:cNvPr id="224" name="Google Shape;224;p41"/>
          <p:cNvPicPr preferRelativeResize="0"/>
          <p:nvPr/>
        </p:nvPicPr>
        <p:blipFill>
          <a:blip r:embed="rId3">
            <a:alphaModFix/>
          </a:blip>
          <a:stretch>
            <a:fillRect/>
          </a:stretch>
        </p:blipFill>
        <p:spPr>
          <a:xfrm>
            <a:off x="1270525" y="1158725"/>
            <a:ext cx="6400800" cy="354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8970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Montserrat"/>
                <a:ea typeface="Montserrat"/>
                <a:cs typeface="Montserrat"/>
                <a:sym typeface="Montserrat"/>
              </a:rPr>
              <a:t>Agenda</a:t>
            </a:r>
            <a:endParaRPr sz="2400">
              <a:solidFill>
                <a:srgbClr val="FF0000"/>
              </a:solidFill>
              <a:latin typeface="Montserrat"/>
              <a:ea typeface="Montserrat"/>
              <a:cs typeface="Montserrat"/>
              <a:sym typeface="Montserrat"/>
            </a:endParaRPr>
          </a:p>
        </p:txBody>
      </p:sp>
      <p:sp>
        <p:nvSpPr>
          <p:cNvPr id="65" name="Google Shape;65;p15"/>
          <p:cNvSpPr txBox="1"/>
          <p:nvPr>
            <p:ph idx="1" type="body"/>
          </p:nvPr>
        </p:nvSpPr>
        <p:spPr>
          <a:xfrm>
            <a:off x="311700" y="743850"/>
            <a:ext cx="8520600" cy="4271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100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Programming Paradigms and Introduction to Object Oriented Programming (OOP)</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Objects</a:t>
            </a:r>
            <a:r>
              <a:rPr lang="en" sz="1600">
                <a:solidFill>
                  <a:srgbClr val="333333"/>
                </a:solidFill>
                <a:highlight>
                  <a:srgbClr val="F7FBFF"/>
                </a:highlight>
                <a:latin typeface="Montserrat"/>
                <a:ea typeface="Montserrat"/>
                <a:cs typeface="Montserrat"/>
                <a:sym typeface="Montserrat"/>
              </a:rPr>
              <a:t>, Properties and Methods</a:t>
            </a:r>
            <a:endParaRPr sz="1600">
              <a:solidFill>
                <a:srgbClr val="333333"/>
              </a:solidFill>
              <a:highlight>
                <a:srgbClr val="F7FBFF"/>
              </a:highlight>
              <a:latin typeface="Montserrat"/>
              <a:ea typeface="Montserrat"/>
              <a:cs typeface="Montserrat"/>
              <a:sym typeface="Montserrat"/>
            </a:endParaRPr>
          </a:p>
          <a:p>
            <a:pPr indent="-330200" lvl="0" marL="4572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Types of Objects :</a:t>
            </a:r>
            <a:endParaRPr sz="1600">
              <a:solidFill>
                <a:srgbClr val="333333"/>
              </a:solidFill>
              <a:highlight>
                <a:srgbClr val="F7FBFF"/>
              </a:highlight>
              <a:latin typeface="Montserrat"/>
              <a:ea typeface="Montserrat"/>
              <a:cs typeface="Montserrat"/>
              <a:sym typeface="Montserrat"/>
            </a:endParaRPr>
          </a:p>
          <a:p>
            <a:pPr indent="-330200" lvl="1" marL="9144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Predefined &amp; Built-in Objects</a:t>
            </a:r>
            <a:endParaRPr sz="1600">
              <a:solidFill>
                <a:srgbClr val="333333"/>
              </a:solidFill>
              <a:highlight>
                <a:srgbClr val="F7FBFF"/>
              </a:highlight>
              <a:latin typeface="Montserrat"/>
              <a:ea typeface="Montserrat"/>
              <a:cs typeface="Montserrat"/>
              <a:sym typeface="Montserrat"/>
            </a:endParaRPr>
          </a:p>
          <a:p>
            <a:pPr indent="-330200" lvl="2" marL="13716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Math, Date and Number</a:t>
            </a:r>
            <a:endParaRPr sz="1600">
              <a:solidFill>
                <a:srgbClr val="333333"/>
              </a:solidFill>
              <a:highlight>
                <a:srgbClr val="F7FBFF"/>
              </a:highlight>
              <a:latin typeface="Montserrat"/>
              <a:ea typeface="Montserrat"/>
              <a:cs typeface="Montserrat"/>
              <a:sym typeface="Montserrat"/>
            </a:endParaRPr>
          </a:p>
          <a:p>
            <a:pPr indent="-330200" lvl="1" marL="9144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Host Objects</a:t>
            </a:r>
            <a:endParaRPr sz="1600">
              <a:solidFill>
                <a:srgbClr val="333333"/>
              </a:solidFill>
              <a:highlight>
                <a:srgbClr val="F7FBFF"/>
              </a:highlight>
              <a:latin typeface="Montserrat"/>
              <a:ea typeface="Montserrat"/>
              <a:cs typeface="Montserrat"/>
              <a:sym typeface="Montserrat"/>
            </a:endParaRPr>
          </a:p>
          <a:p>
            <a:pPr indent="-330200" lvl="1" marL="9144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Custom Objects</a:t>
            </a:r>
            <a:endParaRPr sz="1600">
              <a:solidFill>
                <a:srgbClr val="333333"/>
              </a:solidFill>
              <a:highlight>
                <a:srgbClr val="F7FBFF"/>
              </a:highlight>
              <a:latin typeface="Montserrat"/>
              <a:ea typeface="Montserrat"/>
              <a:cs typeface="Montserrat"/>
              <a:sym typeface="Montserrat"/>
            </a:endParaRPr>
          </a:p>
          <a:p>
            <a:pPr indent="-330200" lvl="2" marL="1371600" rtl="0" algn="just">
              <a:lnSpc>
                <a:spcPct val="150000"/>
              </a:lnSpc>
              <a:spcBef>
                <a:spcPts val="0"/>
              </a:spcBef>
              <a:spcAft>
                <a:spcPts val="0"/>
              </a:spcAft>
              <a:buClr>
                <a:srgbClr val="333333"/>
              </a:buClr>
              <a:buSzPts val="1600"/>
              <a:buFont typeface="Montserrat"/>
              <a:buChar char="■"/>
            </a:pPr>
            <a:r>
              <a:rPr lang="en" sz="1600">
                <a:solidFill>
                  <a:srgbClr val="333333"/>
                </a:solidFill>
                <a:highlight>
                  <a:srgbClr val="F7FBFF"/>
                </a:highlight>
                <a:latin typeface="Montserrat"/>
                <a:ea typeface="Montserrat"/>
                <a:cs typeface="Montserrat"/>
                <a:sym typeface="Montserrat"/>
              </a:rPr>
              <a:t>Object Literals, Constructor Function and ES6 Classes</a:t>
            </a:r>
            <a:endParaRPr sz="1600">
              <a:solidFill>
                <a:srgbClr val="333333"/>
              </a:solidFill>
              <a:highlight>
                <a:srgbClr val="F7FBFF"/>
              </a:highlight>
              <a:latin typeface="Montserrat"/>
              <a:ea typeface="Montserrat"/>
              <a:cs typeface="Montserrat"/>
              <a:sym typeface="Montserrat"/>
            </a:endParaRPr>
          </a:p>
          <a:p>
            <a:pPr indent="0" lvl="0" marL="914400" rtl="0" algn="just">
              <a:lnSpc>
                <a:spcPct val="150000"/>
              </a:lnSpc>
              <a:spcBef>
                <a:spcPts val="1000"/>
              </a:spcBef>
              <a:spcAft>
                <a:spcPts val="0"/>
              </a:spcAft>
              <a:buNone/>
            </a:pPr>
            <a:r>
              <a:t/>
            </a:r>
            <a:endParaRPr sz="1600">
              <a:solidFill>
                <a:srgbClr val="333333"/>
              </a:solidFill>
              <a:highlight>
                <a:srgbClr val="F7FBFF"/>
              </a:highlight>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Class</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230" name="Google Shape;230;p42"/>
          <p:cNvSpPr txBox="1"/>
          <p:nvPr>
            <p:ph idx="1" type="body"/>
          </p:nvPr>
        </p:nvSpPr>
        <p:spPr>
          <a:xfrm>
            <a:off x="311700" y="769675"/>
            <a:ext cx="8520600" cy="437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A class is a template, blueprint, or contract that defines what an object’s data fields and methods will be. </a:t>
            </a:r>
            <a:endParaRPr>
              <a:solidFill>
                <a:srgbClr val="0A0A0A"/>
              </a:solidFill>
              <a:highlight>
                <a:schemeClr val="lt1"/>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An object is an instance of a class. </a:t>
            </a:r>
            <a:endParaRPr>
              <a:solidFill>
                <a:srgbClr val="0A0A0A"/>
              </a:solidFill>
              <a:highlight>
                <a:schemeClr val="lt1"/>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You can create many instances of a class. Creating an instance is referred to as instantiation. </a:t>
            </a:r>
            <a:endParaRPr>
              <a:solidFill>
                <a:srgbClr val="0A0A0A"/>
              </a:solidFill>
              <a:highlight>
                <a:schemeClr val="lt1"/>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The terms object and instance are often interchangeable. </a:t>
            </a:r>
            <a:endParaRPr>
              <a:solidFill>
                <a:srgbClr val="0A0A0A"/>
              </a:solidFill>
              <a:highlight>
                <a:schemeClr val="lt1"/>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 Classes, use variables to define data fields and functions called methods to define actions.</a:t>
            </a:r>
            <a:endParaRPr>
              <a:solidFill>
                <a:srgbClr val="0A0A0A"/>
              </a:solidFill>
              <a:highlight>
                <a:schemeClr val="lt1"/>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b="1" lang="en">
                <a:solidFill>
                  <a:srgbClr val="0A0A0A"/>
                </a:solidFill>
                <a:highlight>
                  <a:schemeClr val="lt1"/>
                </a:highlight>
                <a:latin typeface="Montserrat"/>
                <a:ea typeface="Montserrat"/>
                <a:cs typeface="Montserrat"/>
                <a:sym typeface="Montserrat"/>
              </a:rPr>
              <a:t>Please note that in JavaScript there was no concept for a class until ES6</a:t>
            </a:r>
            <a:endParaRPr b="1">
              <a:solidFill>
                <a:srgbClr val="0A0A0A"/>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a:p>
            <a:pPr indent="0" lvl="0" marL="9144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3"/>
          <p:cNvPicPr preferRelativeResize="0"/>
          <p:nvPr/>
        </p:nvPicPr>
        <p:blipFill>
          <a:blip r:embed="rId3">
            <a:alphaModFix/>
          </a:blip>
          <a:stretch>
            <a:fillRect/>
          </a:stretch>
        </p:blipFill>
        <p:spPr>
          <a:xfrm>
            <a:off x="1442325" y="152400"/>
            <a:ext cx="6443199"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Constructor</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241" name="Google Shape;241;p44"/>
          <p:cNvSpPr txBox="1"/>
          <p:nvPr>
            <p:ph idx="1" type="body"/>
          </p:nvPr>
        </p:nvSpPr>
        <p:spPr>
          <a:xfrm>
            <a:off x="311700" y="769675"/>
            <a:ext cx="8520600" cy="437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A class provides methods of a special type, known as a constructors, which is invoked to create a new object using the new operator. </a:t>
            </a:r>
            <a:endParaRPr>
              <a:solidFill>
                <a:srgbClr val="0A0A0A"/>
              </a:solidFill>
              <a:highlight>
                <a:schemeClr val="lt1"/>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A constructor can perform any action, but constructors are designed to perform initializing actions, such as initializing the data fields and properties of objects.</a:t>
            </a:r>
            <a:endParaRPr>
              <a:solidFill>
                <a:srgbClr val="0A0A0A"/>
              </a:solidFill>
              <a:highlight>
                <a:schemeClr val="lt1"/>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chemeClr val="lt1"/>
                </a:highlight>
                <a:latin typeface="Montserrat"/>
                <a:ea typeface="Montserrat"/>
                <a:cs typeface="Montserrat"/>
                <a:sym typeface="Montserrat"/>
              </a:rPr>
              <a:t> Constructors play the role of initializing objects.</a:t>
            </a:r>
            <a:endParaRPr>
              <a:solidFill>
                <a:srgbClr val="0A0A0A"/>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a:p>
            <a:pPr indent="0" lvl="0" marL="9144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440700" y="1417625"/>
            <a:ext cx="8520600" cy="14040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TYPES OF JAVASCRIPT OBJECTS?</a:t>
            </a:r>
            <a:endParaRPr b="1" sz="3600">
              <a:solidFill>
                <a:srgbClr val="FF0000"/>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6"/>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Types of JavaScript Object</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252" name="Google Shape;252;p46"/>
          <p:cNvSpPr txBox="1"/>
          <p:nvPr>
            <p:ph idx="1" type="body"/>
          </p:nvPr>
        </p:nvSpPr>
        <p:spPr>
          <a:xfrm>
            <a:off x="311700" y="769675"/>
            <a:ext cx="8520600" cy="3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A0A0A"/>
                </a:solidFill>
                <a:highlight>
                  <a:srgbClr val="FFFFFF"/>
                </a:highlight>
                <a:latin typeface="Montserrat"/>
                <a:ea typeface="Montserrat"/>
                <a:cs typeface="Montserrat"/>
                <a:sym typeface="Montserrat"/>
              </a:rPr>
              <a:t>There are three kinds of JavaScript object:</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AutoNum type="arabicPeriod"/>
            </a:pPr>
            <a:r>
              <a:rPr lang="en">
                <a:solidFill>
                  <a:srgbClr val="0A0A0A"/>
                </a:solidFill>
                <a:highlight>
                  <a:srgbClr val="FFFFFF"/>
                </a:highlight>
                <a:latin typeface="Montserrat"/>
                <a:ea typeface="Montserrat"/>
                <a:cs typeface="Montserrat"/>
                <a:sym typeface="Montserrat"/>
              </a:rPr>
              <a:t>Built-in objects - an intrinsic part of JavaScript, providing useful features, such as String, Array, Date, Math and JSON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AutoNum type="arabicPeriod"/>
            </a:pPr>
            <a:r>
              <a:rPr lang="en">
                <a:solidFill>
                  <a:srgbClr val="0A0A0A"/>
                </a:solidFill>
                <a:highlight>
                  <a:srgbClr val="FFFFFF"/>
                </a:highlight>
                <a:latin typeface="Montserrat"/>
                <a:ea typeface="Montserrat"/>
                <a:cs typeface="Montserrat"/>
                <a:sym typeface="Montserrat"/>
              </a:rPr>
              <a:t>Custom objects -user-defined object to store data and provide functionality in a single object</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AutoNum type="arabicPeriod"/>
            </a:pPr>
            <a:r>
              <a:rPr lang="en">
                <a:solidFill>
                  <a:srgbClr val="0A0A0A"/>
                </a:solidFill>
                <a:highlight>
                  <a:schemeClr val="lt1"/>
                </a:highlight>
                <a:latin typeface="Montserrat"/>
                <a:ea typeface="Montserrat"/>
                <a:cs typeface="Montserrat"/>
                <a:sym typeface="Montserrat"/>
              </a:rPr>
              <a:t>Host Objects - objects that are supplied to JavaScript by the browser environment. e.g. DOM (Document Object Model) /BOM (Browser Object Model) objects, ie: window</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7"/>
          <p:cNvSpPr txBox="1"/>
          <p:nvPr>
            <p:ph type="title"/>
          </p:nvPr>
        </p:nvSpPr>
        <p:spPr>
          <a:xfrm>
            <a:off x="440700" y="1417625"/>
            <a:ext cx="8520600" cy="14040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CUSTOM BUILT OBJECTS</a:t>
            </a:r>
            <a:endParaRPr b="1" sz="3600">
              <a:solidFill>
                <a:srgbClr val="FF0000"/>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8"/>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Custom Made Objects</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263" name="Google Shape;263;p48"/>
          <p:cNvSpPr txBox="1"/>
          <p:nvPr>
            <p:ph idx="1" type="body"/>
          </p:nvPr>
        </p:nvSpPr>
        <p:spPr>
          <a:xfrm>
            <a:off x="311700" y="769675"/>
            <a:ext cx="8520600" cy="3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A0A0A"/>
                </a:solidFill>
                <a:highlight>
                  <a:srgbClr val="FFFFFF"/>
                </a:highlight>
                <a:latin typeface="Montserrat"/>
                <a:ea typeface="Montserrat"/>
                <a:cs typeface="Montserrat"/>
                <a:sym typeface="Montserrat"/>
              </a:rPr>
              <a:t>There are 3 main ways to create objects in modern develop : </a:t>
            </a:r>
            <a:endParaRPr>
              <a:solidFill>
                <a:srgbClr val="0A0A0A"/>
              </a:solidFill>
              <a:highlight>
                <a:srgbClr val="FFFFFF"/>
              </a:highlight>
              <a:latin typeface="Montserrat"/>
              <a:ea typeface="Montserrat"/>
              <a:cs typeface="Montserrat"/>
              <a:sym typeface="Montserrat"/>
            </a:endParaRPr>
          </a:p>
          <a:p>
            <a:pPr indent="-342900" lvl="0" marL="914400" rtl="0" algn="l">
              <a:spcBef>
                <a:spcPts val="0"/>
              </a:spcBef>
              <a:spcAft>
                <a:spcPts val="0"/>
              </a:spcAft>
              <a:buClr>
                <a:srgbClr val="0A0A0A"/>
              </a:buClr>
              <a:buSzPts val="1800"/>
              <a:buFont typeface="Montserrat"/>
              <a:buAutoNum type="arabicPeriod"/>
            </a:pPr>
            <a:r>
              <a:rPr lang="en">
                <a:solidFill>
                  <a:srgbClr val="0A0A0A"/>
                </a:solidFill>
                <a:highlight>
                  <a:srgbClr val="FFFFFF"/>
                </a:highlight>
                <a:latin typeface="Montserrat"/>
                <a:ea typeface="Montserrat"/>
                <a:cs typeface="Montserrat"/>
                <a:sym typeface="Montserrat"/>
              </a:rPr>
              <a:t>Using the Object Literal Syntax</a:t>
            </a:r>
            <a:endParaRPr>
              <a:solidFill>
                <a:srgbClr val="0A0A0A"/>
              </a:solidFill>
              <a:highlight>
                <a:srgbClr val="FFFFFF"/>
              </a:highlight>
              <a:latin typeface="Montserrat"/>
              <a:ea typeface="Montserrat"/>
              <a:cs typeface="Montserrat"/>
              <a:sym typeface="Montserrat"/>
            </a:endParaRPr>
          </a:p>
          <a:p>
            <a:pPr indent="-342900" lvl="0" marL="914400" rtl="0" algn="l">
              <a:spcBef>
                <a:spcPts val="0"/>
              </a:spcBef>
              <a:spcAft>
                <a:spcPts val="0"/>
              </a:spcAft>
              <a:buClr>
                <a:srgbClr val="0A0A0A"/>
              </a:buClr>
              <a:buSzPts val="1800"/>
              <a:buFont typeface="Montserrat"/>
              <a:buAutoNum type="arabicPeriod"/>
            </a:pPr>
            <a:r>
              <a:rPr lang="en">
                <a:solidFill>
                  <a:srgbClr val="0A0A0A"/>
                </a:solidFill>
                <a:highlight>
                  <a:srgbClr val="FFFFFF"/>
                </a:highlight>
                <a:latin typeface="Montserrat"/>
                <a:ea typeface="Montserrat"/>
                <a:cs typeface="Montserrat"/>
                <a:sym typeface="Montserrat"/>
              </a:rPr>
              <a:t>Using a Constructor Function</a:t>
            </a:r>
            <a:endParaRPr>
              <a:solidFill>
                <a:srgbClr val="0A0A0A"/>
              </a:solidFill>
              <a:highlight>
                <a:srgbClr val="FFFFFF"/>
              </a:highlight>
              <a:latin typeface="Montserrat"/>
              <a:ea typeface="Montserrat"/>
              <a:cs typeface="Montserrat"/>
              <a:sym typeface="Montserrat"/>
            </a:endParaRPr>
          </a:p>
          <a:p>
            <a:pPr indent="-342900" lvl="0" marL="914400" rtl="0" algn="l">
              <a:spcBef>
                <a:spcPts val="0"/>
              </a:spcBef>
              <a:spcAft>
                <a:spcPts val="0"/>
              </a:spcAft>
              <a:buClr>
                <a:srgbClr val="0A0A0A"/>
              </a:buClr>
              <a:buSzPts val="1800"/>
              <a:buFont typeface="Montserrat"/>
              <a:buAutoNum type="arabicPeriod"/>
            </a:pPr>
            <a:r>
              <a:rPr lang="en">
                <a:solidFill>
                  <a:srgbClr val="0A0A0A"/>
                </a:solidFill>
                <a:highlight>
                  <a:srgbClr val="FFFFFF"/>
                </a:highlight>
                <a:latin typeface="Montserrat"/>
                <a:ea typeface="Montserrat"/>
                <a:cs typeface="Montserrat"/>
                <a:sym typeface="Montserrat"/>
              </a:rPr>
              <a:t>Using ES6 Classes (this was only introduced in ES6)</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9"/>
          <p:cNvSpPr txBox="1"/>
          <p:nvPr>
            <p:ph type="title"/>
          </p:nvPr>
        </p:nvSpPr>
        <p:spPr>
          <a:xfrm>
            <a:off x="311700" y="1337850"/>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OBJECT LITERAL</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 JavaScript object literal is a comma-separated list of name-value pairs wrapped in curly braces. Object literals encapsulate data, enclosing it in a tidy package.</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0"/>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Create Object Literal</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pic>
        <p:nvPicPr>
          <p:cNvPr id="274" name="Google Shape;274;p50"/>
          <p:cNvPicPr preferRelativeResize="0"/>
          <p:nvPr/>
        </p:nvPicPr>
        <p:blipFill>
          <a:blip r:embed="rId3">
            <a:alphaModFix/>
          </a:blip>
          <a:stretch>
            <a:fillRect/>
          </a:stretch>
        </p:blipFill>
        <p:spPr>
          <a:xfrm>
            <a:off x="381575" y="1043200"/>
            <a:ext cx="5186801" cy="3616200"/>
          </a:xfrm>
          <a:prstGeom prst="rect">
            <a:avLst/>
          </a:prstGeom>
          <a:noFill/>
          <a:ln>
            <a:noFill/>
          </a:ln>
        </p:spPr>
      </p:pic>
      <p:sp>
        <p:nvSpPr>
          <p:cNvPr id="275" name="Google Shape;275;p50"/>
          <p:cNvSpPr txBox="1"/>
          <p:nvPr/>
        </p:nvSpPr>
        <p:spPr>
          <a:xfrm>
            <a:off x="5730525" y="1034300"/>
            <a:ext cx="3298500" cy="3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Ob</a:t>
            </a:r>
            <a:r>
              <a:rPr lang="en"/>
              <a:t>ject literal represent  their properties and </a:t>
            </a:r>
            <a:r>
              <a:rPr lang="en"/>
              <a:t>data fields</a:t>
            </a:r>
            <a:r>
              <a:rPr lang="en"/>
              <a:t> as </a:t>
            </a:r>
            <a:r>
              <a:rPr b="1" lang="en"/>
              <a:t>name:value pairs</a:t>
            </a:r>
            <a:r>
              <a:rPr lang="en"/>
              <a:t>. Example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firstName </a:t>
            </a:r>
            <a:r>
              <a:rPr lang="en"/>
              <a:t>is the name of the property. “John” is the value assigned to it.</a:t>
            </a:r>
            <a:endParaRPr/>
          </a:p>
          <a:p>
            <a:pPr indent="-317500" lvl="0" marL="457200" rtl="0" algn="l">
              <a:spcBef>
                <a:spcPts val="0"/>
              </a:spcBef>
              <a:spcAft>
                <a:spcPts val="0"/>
              </a:spcAft>
              <a:buClr>
                <a:schemeClr val="dk1"/>
              </a:buClr>
              <a:buSzPts val="1400"/>
              <a:buChar char="●"/>
            </a:pPr>
            <a:r>
              <a:rPr b="1" lang="en">
                <a:solidFill>
                  <a:schemeClr val="dk1"/>
                </a:solidFill>
              </a:rPr>
              <a:t>lastName </a:t>
            </a:r>
            <a:r>
              <a:rPr lang="en">
                <a:solidFill>
                  <a:schemeClr val="dk1"/>
                </a:solidFill>
              </a:rPr>
              <a:t>is the name of the property. “Snow” is the value assigned to 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Objects can also have methods. Methods are actions that can be performed on objects.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displayFullName is the method defined within the object</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1"/>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Accessing Object Properties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281" name="Google Shape;281;p51"/>
          <p:cNvSpPr txBox="1"/>
          <p:nvPr/>
        </p:nvSpPr>
        <p:spPr>
          <a:xfrm>
            <a:off x="237600" y="1034300"/>
            <a:ext cx="8792100" cy="18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 syntax for access object properties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objectName.propertyName</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Or</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objectName[“propertyName”]</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282" name="Google Shape;282;p51"/>
          <p:cNvPicPr preferRelativeResize="0"/>
          <p:nvPr/>
        </p:nvPicPr>
        <p:blipFill>
          <a:blip r:embed="rId3">
            <a:alphaModFix/>
          </a:blip>
          <a:stretch>
            <a:fillRect/>
          </a:stretch>
        </p:blipFill>
        <p:spPr>
          <a:xfrm>
            <a:off x="114300" y="3066238"/>
            <a:ext cx="8915400" cy="172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732875" y="523225"/>
            <a:ext cx="6990450" cy="3903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2"/>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Calling</a:t>
            </a:r>
            <a:r>
              <a:rPr b="1" lang="en" sz="2400">
                <a:solidFill>
                  <a:srgbClr val="FF0000"/>
                </a:solidFill>
                <a:latin typeface="Open Sans"/>
                <a:ea typeface="Open Sans"/>
                <a:cs typeface="Open Sans"/>
                <a:sym typeface="Open Sans"/>
              </a:rPr>
              <a:t> an Object’s Method</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288" name="Google Shape;288;p52"/>
          <p:cNvSpPr txBox="1"/>
          <p:nvPr/>
        </p:nvSpPr>
        <p:spPr>
          <a:xfrm>
            <a:off x="237600" y="1034300"/>
            <a:ext cx="8792100" cy="9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 syntax for calling a method</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objectName.method()</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289" name="Google Shape;289;p52"/>
          <p:cNvPicPr preferRelativeResize="0"/>
          <p:nvPr/>
        </p:nvPicPr>
        <p:blipFill>
          <a:blip r:embed="rId3">
            <a:alphaModFix/>
          </a:blip>
          <a:stretch>
            <a:fillRect/>
          </a:stretch>
        </p:blipFill>
        <p:spPr>
          <a:xfrm>
            <a:off x="152400" y="2095100"/>
            <a:ext cx="6802600" cy="1413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3"/>
          <p:cNvSpPr txBox="1"/>
          <p:nvPr>
            <p:ph type="title"/>
          </p:nvPr>
        </p:nvSpPr>
        <p:spPr>
          <a:xfrm>
            <a:off x="311700" y="1337850"/>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THE </a:t>
            </a:r>
            <a:r>
              <a:rPr b="1" lang="en" sz="3600" u="sng">
                <a:solidFill>
                  <a:srgbClr val="FF0000"/>
                </a:solidFill>
                <a:latin typeface="Open Sans"/>
                <a:ea typeface="Open Sans"/>
                <a:cs typeface="Open Sans"/>
                <a:sym typeface="Open Sans"/>
              </a:rPr>
              <a:t>THIS </a:t>
            </a:r>
            <a:r>
              <a:rPr b="1" lang="en" sz="3600">
                <a:solidFill>
                  <a:srgbClr val="FF0000"/>
                </a:solidFill>
                <a:latin typeface="Open Sans"/>
                <a:ea typeface="Open Sans"/>
                <a:cs typeface="Open Sans"/>
                <a:sym typeface="Open Sans"/>
              </a:rPr>
              <a:t>KEYWORD</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4"/>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THIS KEYWORD</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300" name="Google Shape;300;p54"/>
          <p:cNvSpPr txBox="1"/>
          <p:nvPr>
            <p:ph idx="1" type="body"/>
          </p:nvPr>
        </p:nvSpPr>
        <p:spPr>
          <a:xfrm>
            <a:off x="311700" y="769675"/>
            <a:ext cx="8520600" cy="3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A0A0A"/>
                </a:solidFill>
                <a:highlight>
                  <a:srgbClr val="FFFFFF"/>
                </a:highlight>
                <a:latin typeface="Montserrat"/>
                <a:ea typeface="Montserrat"/>
                <a:cs typeface="Montserrat"/>
                <a:sym typeface="Montserrat"/>
              </a:rPr>
              <a:t>The this keyword has different values depending on where it is used:</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In a method, </a:t>
            </a:r>
            <a:r>
              <a:rPr b="1" lang="en">
                <a:solidFill>
                  <a:srgbClr val="0A0A0A"/>
                </a:solidFill>
                <a:highlight>
                  <a:srgbClr val="FFFFFF"/>
                </a:highlight>
                <a:latin typeface="Montserrat"/>
                <a:ea typeface="Montserrat"/>
                <a:cs typeface="Montserrat"/>
                <a:sym typeface="Montserrat"/>
              </a:rPr>
              <a:t>this </a:t>
            </a:r>
            <a:r>
              <a:rPr lang="en">
                <a:solidFill>
                  <a:srgbClr val="0A0A0A"/>
                </a:solidFill>
                <a:highlight>
                  <a:srgbClr val="FFFFFF"/>
                </a:highlight>
                <a:latin typeface="Montserrat"/>
                <a:ea typeface="Montserrat"/>
                <a:cs typeface="Montserrat"/>
                <a:sym typeface="Montserrat"/>
              </a:rPr>
              <a:t>refers to the owner object.</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Alone, </a:t>
            </a:r>
            <a:r>
              <a:rPr b="1" lang="en">
                <a:solidFill>
                  <a:srgbClr val="0A0A0A"/>
                </a:solidFill>
                <a:highlight>
                  <a:srgbClr val="FFFFFF"/>
                </a:highlight>
                <a:latin typeface="Montserrat"/>
                <a:ea typeface="Montserrat"/>
                <a:cs typeface="Montserrat"/>
                <a:sym typeface="Montserrat"/>
              </a:rPr>
              <a:t>this </a:t>
            </a:r>
            <a:r>
              <a:rPr lang="en">
                <a:solidFill>
                  <a:srgbClr val="0A0A0A"/>
                </a:solidFill>
                <a:highlight>
                  <a:srgbClr val="FFFFFF"/>
                </a:highlight>
                <a:latin typeface="Montserrat"/>
                <a:ea typeface="Montserrat"/>
                <a:cs typeface="Montserrat"/>
                <a:sym typeface="Montserrat"/>
              </a:rPr>
              <a:t>refers to the global object.</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In a function, </a:t>
            </a:r>
            <a:r>
              <a:rPr b="1" lang="en">
                <a:solidFill>
                  <a:srgbClr val="0A0A0A"/>
                </a:solidFill>
                <a:highlight>
                  <a:srgbClr val="FFFFFF"/>
                </a:highlight>
                <a:latin typeface="Montserrat"/>
                <a:ea typeface="Montserrat"/>
                <a:cs typeface="Montserrat"/>
                <a:sym typeface="Montserrat"/>
              </a:rPr>
              <a:t>this </a:t>
            </a:r>
            <a:r>
              <a:rPr lang="en">
                <a:solidFill>
                  <a:srgbClr val="0A0A0A"/>
                </a:solidFill>
                <a:highlight>
                  <a:srgbClr val="FFFFFF"/>
                </a:highlight>
                <a:latin typeface="Montserrat"/>
                <a:ea typeface="Montserrat"/>
                <a:cs typeface="Montserrat"/>
                <a:sym typeface="Montserrat"/>
              </a:rPr>
              <a:t>refers to the global object.</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5"/>
          <p:cNvSpPr txBox="1"/>
          <p:nvPr>
            <p:ph type="title"/>
          </p:nvPr>
        </p:nvSpPr>
        <p:spPr>
          <a:xfrm>
            <a:off x="311700" y="1337850"/>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PRIMITIVE VS REFERENCE TYPE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6"/>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Primitive vs Reference Data Types</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311" name="Google Shape;311;p56"/>
          <p:cNvSpPr txBox="1"/>
          <p:nvPr>
            <p:ph idx="1" type="body"/>
          </p:nvPr>
        </p:nvSpPr>
        <p:spPr>
          <a:xfrm>
            <a:off x="311700" y="769675"/>
            <a:ext cx="8520600" cy="3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A0A0A"/>
                </a:solidFill>
                <a:highlight>
                  <a:srgbClr val="FFFFFF"/>
                </a:highlight>
                <a:latin typeface="Montserrat"/>
                <a:ea typeface="Montserrat"/>
                <a:cs typeface="Montserrat"/>
                <a:sym typeface="Montserrat"/>
              </a:rPr>
              <a:t>JavaScript provides different data types to hold different types of values. There are two types of data types in JavaScript:</a:t>
            </a:r>
            <a:endParaRPr>
              <a:solidFill>
                <a:srgbClr val="0A0A0A"/>
              </a:solidFill>
              <a:highlight>
                <a:srgbClr val="FFFFFF"/>
              </a:highlight>
              <a:latin typeface="Montserrat"/>
              <a:ea typeface="Montserrat"/>
              <a:cs typeface="Montserrat"/>
              <a:sym typeface="Montserrat"/>
            </a:endParaRPr>
          </a:p>
          <a:p>
            <a:pPr indent="-342900" lvl="0" marL="914400" rtl="0" algn="l">
              <a:spcBef>
                <a:spcPts val="0"/>
              </a:spcBef>
              <a:spcAft>
                <a:spcPts val="0"/>
              </a:spcAft>
              <a:buClr>
                <a:srgbClr val="0A0A0A"/>
              </a:buClr>
              <a:buSzPts val="1800"/>
              <a:buFont typeface="Montserrat"/>
              <a:buAutoNum type="arabicPeriod"/>
            </a:pPr>
            <a:r>
              <a:rPr lang="en">
                <a:solidFill>
                  <a:srgbClr val="0A0A0A"/>
                </a:solidFill>
                <a:highlight>
                  <a:srgbClr val="FFFFFF"/>
                </a:highlight>
                <a:latin typeface="Montserrat"/>
                <a:ea typeface="Montserrat"/>
                <a:cs typeface="Montserrat"/>
                <a:sym typeface="Montserrat"/>
              </a:rPr>
              <a:t>Primitive values</a:t>
            </a:r>
            <a:endParaRPr>
              <a:solidFill>
                <a:srgbClr val="0A0A0A"/>
              </a:solidFill>
              <a:highlight>
                <a:srgbClr val="FFFFFF"/>
              </a:highlight>
              <a:latin typeface="Montserrat"/>
              <a:ea typeface="Montserrat"/>
              <a:cs typeface="Montserrat"/>
              <a:sym typeface="Montserrat"/>
            </a:endParaRPr>
          </a:p>
          <a:p>
            <a:pPr indent="-342900" lvl="0" marL="914400" rtl="0" algn="l">
              <a:spcBef>
                <a:spcPts val="0"/>
              </a:spcBef>
              <a:spcAft>
                <a:spcPts val="0"/>
              </a:spcAft>
              <a:buClr>
                <a:srgbClr val="0A0A0A"/>
              </a:buClr>
              <a:buSzPts val="1800"/>
              <a:buFont typeface="Montserrat"/>
              <a:buAutoNum type="arabicPeriod"/>
            </a:pPr>
            <a:r>
              <a:rPr lang="en">
                <a:solidFill>
                  <a:srgbClr val="0A0A0A"/>
                </a:solidFill>
                <a:highlight>
                  <a:srgbClr val="FFFFFF"/>
                </a:highlight>
                <a:latin typeface="Montserrat"/>
                <a:ea typeface="Montserrat"/>
                <a:cs typeface="Montserrat"/>
                <a:sym typeface="Montserrat"/>
              </a:rPr>
              <a:t>Non-primitive values (object references)</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a:solidFill>
                  <a:srgbClr val="0A0A0A"/>
                </a:solidFill>
                <a:highlight>
                  <a:srgbClr val="FFFFFF"/>
                </a:highlight>
                <a:latin typeface="Montserrat"/>
                <a:ea typeface="Montserrat"/>
                <a:cs typeface="Montserrat"/>
                <a:sym typeface="Montserrat"/>
              </a:rPr>
              <a:t>Data types that are known as primitive values in JavaScript are numbers, strings, booleans, null, undefined, symbol.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a:solidFill>
                  <a:srgbClr val="0A0A0A"/>
                </a:solidFill>
                <a:highlight>
                  <a:srgbClr val="FFFFFF"/>
                </a:highlight>
                <a:latin typeface="Montserrat"/>
                <a:ea typeface="Montserrat"/>
                <a:cs typeface="Montserrat"/>
                <a:sym typeface="Montserrat"/>
              </a:rPr>
              <a:t>Primitive data  is not an object and has no methods.</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a:solidFill>
                  <a:srgbClr val="0A0A0A"/>
                </a:solidFill>
                <a:highlight>
                  <a:srgbClr val="FFFFFF"/>
                </a:highlight>
                <a:latin typeface="Montserrat"/>
                <a:ea typeface="Montserrat"/>
                <a:cs typeface="Montserrat"/>
                <a:sym typeface="Montserrat"/>
              </a:rPr>
              <a:t>Objects such as functions and arrays are referred to as non-primitive values.</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7"/>
          <p:cNvPicPr preferRelativeResize="0"/>
          <p:nvPr/>
        </p:nvPicPr>
        <p:blipFill>
          <a:blip r:embed="rId3">
            <a:alphaModFix/>
          </a:blip>
          <a:stretch>
            <a:fillRect/>
          </a:stretch>
        </p:blipFill>
        <p:spPr>
          <a:xfrm>
            <a:off x="607625" y="236275"/>
            <a:ext cx="7928761"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8"/>
          <p:cNvSpPr txBox="1"/>
          <p:nvPr>
            <p:ph type="title"/>
          </p:nvPr>
        </p:nvSpPr>
        <p:spPr>
          <a:xfrm>
            <a:off x="440700" y="1417625"/>
            <a:ext cx="8520600" cy="14040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CONSTRUCTOR FUNCTION</a:t>
            </a:r>
            <a:endParaRPr b="1" sz="3600">
              <a:solidFill>
                <a:srgbClr val="FF0000"/>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9"/>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Constructor Function</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327" name="Google Shape;327;p59"/>
          <p:cNvSpPr txBox="1"/>
          <p:nvPr/>
        </p:nvSpPr>
        <p:spPr>
          <a:xfrm>
            <a:off x="5730525" y="1034300"/>
            <a:ext cx="3298500" cy="3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example is a constructor function called </a:t>
            </a:r>
            <a:r>
              <a:rPr b="1" lang="en"/>
              <a:t>Person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constructor function template, will create a </a:t>
            </a:r>
            <a:r>
              <a:rPr b="1" lang="en"/>
              <a:t>Person </a:t>
            </a:r>
            <a:r>
              <a:rPr lang="en"/>
              <a:t>object, everytime it is called. This is done via the </a:t>
            </a:r>
            <a:r>
              <a:rPr b="1" lang="en"/>
              <a:t>new </a:t>
            </a:r>
            <a:r>
              <a:rPr lang="en"/>
              <a:t>keyword. Also, newly created object will be </a:t>
            </a:r>
            <a:r>
              <a:rPr lang="en"/>
              <a:t>initialized</a:t>
            </a:r>
            <a:r>
              <a:rPr lang="en"/>
              <a:t> with two values and  it will be assigned to the </a:t>
            </a:r>
            <a:r>
              <a:rPr b="1" lang="en"/>
              <a:t>firstName </a:t>
            </a:r>
            <a:r>
              <a:rPr lang="en"/>
              <a:t>and </a:t>
            </a:r>
            <a:r>
              <a:rPr b="1" lang="en"/>
              <a:t>lastName </a:t>
            </a:r>
            <a:r>
              <a:rPr lang="en"/>
              <a:t>properties respectively.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the constructor defined a method called </a:t>
            </a:r>
            <a:r>
              <a:rPr b="1" lang="en"/>
              <a:t>getFullName </a:t>
            </a:r>
            <a:endParaRPr b="1"/>
          </a:p>
        </p:txBody>
      </p:sp>
      <p:pic>
        <p:nvPicPr>
          <p:cNvPr id="328" name="Google Shape;328;p59"/>
          <p:cNvPicPr preferRelativeResize="0"/>
          <p:nvPr/>
        </p:nvPicPr>
        <p:blipFill>
          <a:blip r:embed="rId3">
            <a:alphaModFix/>
          </a:blip>
          <a:stretch>
            <a:fillRect/>
          </a:stretch>
        </p:blipFill>
        <p:spPr>
          <a:xfrm>
            <a:off x="166375" y="1529825"/>
            <a:ext cx="5425726" cy="24299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0"/>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Creating Objects from a Constructor Function</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pic>
        <p:nvPicPr>
          <p:cNvPr id="334" name="Google Shape;334;p60"/>
          <p:cNvPicPr preferRelativeResize="0"/>
          <p:nvPr/>
        </p:nvPicPr>
        <p:blipFill>
          <a:blip r:embed="rId3">
            <a:alphaModFix/>
          </a:blip>
          <a:stretch>
            <a:fillRect/>
          </a:stretch>
        </p:blipFill>
        <p:spPr>
          <a:xfrm>
            <a:off x="311700" y="932638"/>
            <a:ext cx="6762750" cy="1209675"/>
          </a:xfrm>
          <a:prstGeom prst="rect">
            <a:avLst/>
          </a:prstGeom>
          <a:noFill/>
          <a:ln>
            <a:noFill/>
          </a:ln>
        </p:spPr>
      </p:pic>
      <p:sp>
        <p:nvSpPr>
          <p:cNvPr id="335" name="Google Shape;335;p60"/>
          <p:cNvSpPr txBox="1"/>
          <p:nvPr/>
        </p:nvSpPr>
        <p:spPr>
          <a:xfrm>
            <a:off x="447250" y="2571750"/>
            <a:ext cx="8581800" cy="20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 create a person object, you have to call the constructor function by using </a:t>
            </a:r>
            <a:r>
              <a:rPr b="1" lang="en">
                <a:solidFill>
                  <a:schemeClr val="dk1"/>
                </a:solidFill>
              </a:rPr>
              <a:t>new </a:t>
            </a:r>
            <a:r>
              <a:rPr lang="en">
                <a:solidFill>
                  <a:schemeClr val="dk1"/>
                </a:solidFill>
              </a:rPr>
              <a:t>keyword, as shown in the the above diagram.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a:t>
            </a:r>
            <a:r>
              <a:rPr b="1" lang="en">
                <a:solidFill>
                  <a:schemeClr val="dk1"/>
                </a:solidFill>
              </a:rPr>
              <a:t>p1 </a:t>
            </a:r>
            <a:r>
              <a:rPr lang="en">
                <a:solidFill>
                  <a:schemeClr val="dk1"/>
                </a:solidFill>
              </a:rPr>
              <a:t>object will be initialized with the values “</a:t>
            </a:r>
            <a:r>
              <a:rPr b="1" lang="en">
                <a:solidFill>
                  <a:schemeClr val="dk1"/>
                </a:solidFill>
              </a:rPr>
              <a:t>Jon</a:t>
            </a:r>
            <a:r>
              <a:rPr lang="en">
                <a:solidFill>
                  <a:schemeClr val="dk1"/>
                </a:solidFill>
              </a:rPr>
              <a:t>” as its </a:t>
            </a:r>
            <a:r>
              <a:rPr b="1" lang="en">
                <a:solidFill>
                  <a:schemeClr val="dk1"/>
                </a:solidFill>
              </a:rPr>
              <a:t>firstName </a:t>
            </a:r>
            <a:r>
              <a:rPr lang="en">
                <a:solidFill>
                  <a:schemeClr val="dk1"/>
                </a:solidFill>
              </a:rPr>
              <a:t>and “</a:t>
            </a:r>
            <a:r>
              <a:rPr b="1" lang="en">
                <a:solidFill>
                  <a:schemeClr val="dk1"/>
                </a:solidFill>
              </a:rPr>
              <a:t>Snow</a:t>
            </a:r>
            <a:r>
              <a:rPr lang="en">
                <a:solidFill>
                  <a:schemeClr val="dk1"/>
                </a:solidFill>
              </a:rPr>
              <a:t>” as its </a:t>
            </a:r>
            <a:r>
              <a:rPr b="1" lang="en">
                <a:solidFill>
                  <a:schemeClr val="dk1"/>
                </a:solidFill>
              </a:rPr>
              <a:t>lastName</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 </a:t>
            </a:r>
            <a:r>
              <a:rPr b="1" lang="en">
                <a:solidFill>
                  <a:schemeClr val="dk1"/>
                </a:solidFill>
              </a:rPr>
              <a:t>p2 </a:t>
            </a:r>
            <a:r>
              <a:rPr lang="en">
                <a:solidFill>
                  <a:schemeClr val="dk1"/>
                </a:solidFill>
              </a:rPr>
              <a:t>object will be initialized with the values “</a:t>
            </a:r>
            <a:r>
              <a:rPr b="1" lang="en">
                <a:solidFill>
                  <a:schemeClr val="dk1"/>
                </a:solidFill>
              </a:rPr>
              <a:t>Wonder</a:t>
            </a:r>
            <a:r>
              <a:rPr lang="en">
                <a:solidFill>
                  <a:schemeClr val="dk1"/>
                </a:solidFill>
              </a:rPr>
              <a:t>” as its </a:t>
            </a:r>
            <a:r>
              <a:rPr b="1" lang="en">
                <a:solidFill>
                  <a:schemeClr val="dk1"/>
                </a:solidFill>
              </a:rPr>
              <a:t>firstName </a:t>
            </a:r>
            <a:r>
              <a:rPr lang="en">
                <a:solidFill>
                  <a:schemeClr val="dk1"/>
                </a:solidFill>
              </a:rPr>
              <a:t>and “</a:t>
            </a:r>
            <a:r>
              <a:rPr b="1" lang="en">
                <a:solidFill>
                  <a:schemeClr val="dk1"/>
                </a:solidFill>
              </a:rPr>
              <a:t>Woman</a:t>
            </a:r>
            <a:r>
              <a:rPr lang="en">
                <a:solidFill>
                  <a:schemeClr val="dk1"/>
                </a:solidFill>
              </a:rPr>
              <a:t>” as its </a:t>
            </a:r>
            <a:r>
              <a:rPr b="1" lang="en">
                <a:solidFill>
                  <a:schemeClr val="dk1"/>
                </a:solidFill>
              </a:rPr>
              <a:t>lastName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Both objects will have their own copy of the fistName and lastName properties.</a:t>
            </a:r>
            <a:endParaRPr>
              <a:solidFill>
                <a:schemeClr val="dk1"/>
              </a:solidFill>
            </a:endParaRPr>
          </a:p>
          <a:p>
            <a:pPr indent="0" lvl="0" marL="0" rtl="0" algn="l">
              <a:spcBef>
                <a:spcPts val="0"/>
              </a:spcBef>
              <a:spcAft>
                <a:spcPts val="0"/>
              </a:spcAft>
              <a:buNone/>
            </a:pPr>
            <a:r>
              <a:t/>
            </a:r>
            <a:endParaRPr b="1"/>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1"/>
          <p:cNvSpPr txBox="1"/>
          <p:nvPr>
            <p:ph type="title"/>
          </p:nvPr>
        </p:nvSpPr>
        <p:spPr>
          <a:xfrm>
            <a:off x="440700" y="1417625"/>
            <a:ext cx="8520600" cy="14040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ES6 CLASSES</a:t>
            </a:r>
            <a:endParaRPr b="1" sz="3600">
              <a:solidFill>
                <a:srgbClr val="FF000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title"/>
          </p:nvPr>
        </p:nvSpPr>
        <p:spPr>
          <a:xfrm>
            <a:off x="311700" y="1337850"/>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OOP</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OOP is the acronym for Object Oriented Programming. It is a programming </a:t>
            </a:r>
            <a:r>
              <a:rPr b="1" lang="en" sz="1500">
                <a:solidFill>
                  <a:srgbClr val="424242"/>
                </a:solidFill>
                <a:highlight>
                  <a:srgbClr val="FEFEFE"/>
                </a:highlight>
                <a:latin typeface="Montserrat"/>
                <a:ea typeface="Montserrat"/>
                <a:cs typeface="Montserrat"/>
                <a:sym typeface="Montserrat"/>
              </a:rPr>
              <a:t>paradigm </a:t>
            </a:r>
            <a:r>
              <a:rPr lang="en" sz="1500">
                <a:solidFill>
                  <a:srgbClr val="424242"/>
                </a:solidFill>
                <a:highlight>
                  <a:srgbClr val="FEFEFE"/>
                </a:highlight>
                <a:latin typeface="Montserrat"/>
                <a:ea typeface="Montserrat"/>
                <a:cs typeface="Montserrat"/>
                <a:sym typeface="Montserrat"/>
              </a:rPr>
              <a:t>that allows involves programming using objects.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2"/>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Constructor Function</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346" name="Google Shape;346;p62"/>
          <p:cNvSpPr txBox="1"/>
          <p:nvPr/>
        </p:nvSpPr>
        <p:spPr>
          <a:xfrm>
            <a:off x="5730525" y="1034300"/>
            <a:ext cx="3298500" cy="3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example is a class called </a:t>
            </a:r>
            <a:r>
              <a:rPr b="1" lang="en"/>
              <a:t>Person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class is a  template that will allow you to create </a:t>
            </a:r>
            <a:r>
              <a:rPr b="1" lang="en"/>
              <a:t>Person </a:t>
            </a:r>
            <a:r>
              <a:rPr lang="en"/>
              <a:t>objects, </a:t>
            </a:r>
            <a:r>
              <a:rPr lang="en"/>
              <a:t>every time</a:t>
            </a:r>
            <a:r>
              <a:rPr lang="en"/>
              <a:t> </a:t>
            </a:r>
            <a:r>
              <a:rPr lang="en"/>
              <a:t>its</a:t>
            </a:r>
            <a:r>
              <a:rPr lang="en"/>
              <a:t> constructor is called. To call the constructor you use the </a:t>
            </a:r>
            <a:r>
              <a:rPr b="1" lang="en"/>
              <a:t>new </a:t>
            </a:r>
            <a:r>
              <a:rPr lang="en"/>
              <a:t>keyword.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class also specifies two properties </a:t>
            </a:r>
            <a:r>
              <a:rPr b="1" lang="en">
                <a:solidFill>
                  <a:schemeClr val="dk1"/>
                </a:solidFill>
              </a:rPr>
              <a:t>firstName </a:t>
            </a:r>
            <a:r>
              <a:rPr lang="en">
                <a:solidFill>
                  <a:schemeClr val="dk1"/>
                </a:solidFill>
              </a:rPr>
              <a:t>and </a:t>
            </a:r>
            <a:r>
              <a:rPr b="1" lang="en">
                <a:solidFill>
                  <a:schemeClr val="dk1"/>
                </a:solidFill>
              </a:rPr>
              <a:t>lastName</a:t>
            </a:r>
            <a:r>
              <a:rPr lang="en"/>
              <a:t> and a method </a:t>
            </a:r>
            <a:r>
              <a:rPr lang="en">
                <a:solidFill>
                  <a:schemeClr val="dk1"/>
                </a:solidFill>
              </a:rPr>
              <a:t>called </a:t>
            </a:r>
            <a:r>
              <a:rPr b="1" lang="en">
                <a:solidFill>
                  <a:schemeClr val="dk1"/>
                </a:solidFill>
              </a:rPr>
              <a:t>getFullName</a:t>
            </a:r>
            <a:endParaRPr/>
          </a:p>
          <a:p>
            <a:pPr indent="0" lvl="0" marL="0" rtl="0" algn="l">
              <a:spcBef>
                <a:spcPts val="0"/>
              </a:spcBef>
              <a:spcAft>
                <a:spcPts val="0"/>
              </a:spcAft>
              <a:buNone/>
            </a:pPr>
            <a:r>
              <a:t/>
            </a:r>
            <a:endParaRPr b="1"/>
          </a:p>
        </p:txBody>
      </p:sp>
      <p:pic>
        <p:nvPicPr>
          <p:cNvPr id="347" name="Google Shape;347;p62"/>
          <p:cNvPicPr preferRelativeResize="0"/>
          <p:nvPr/>
        </p:nvPicPr>
        <p:blipFill>
          <a:blip r:embed="rId3">
            <a:alphaModFix/>
          </a:blip>
          <a:stretch>
            <a:fillRect/>
          </a:stretch>
        </p:blipFill>
        <p:spPr>
          <a:xfrm>
            <a:off x="152400" y="858925"/>
            <a:ext cx="5425726" cy="404389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3"/>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Creating Objects from a Constructor Function</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353" name="Google Shape;353;p63"/>
          <p:cNvSpPr txBox="1"/>
          <p:nvPr/>
        </p:nvSpPr>
        <p:spPr>
          <a:xfrm>
            <a:off x="447250" y="2571750"/>
            <a:ext cx="8581800" cy="20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 create a person object, you have to call the constructor defined in the Person class by using </a:t>
            </a:r>
            <a:r>
              <a:rPr b="1" lang="en">
                <a:solidFill>
                  <a:schemeClr val="dk1"/>
                </a:solidFill>
              </a:rPr>
              <a:t>new </a:t>
            </a:r>
            <a:r>
              <a:rPr lang="en">
                <a:solidFill>
                  <a:schemeClr val="dk1"/>
                </a:solidFill>
              </a:rPr>
              <a:t>keyword, as shown in the the above diagram.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a:t>
            </a:r>
            <a:r>
              <a:rPr b="1" lang="en">
                <a:solidFill>
                  <a:schemeClr val="dk1"/>
                </a:solidFill>
              </a:rPr>
              <a:t>p3 </a:t>
            </a:r>
            <a:r>
              <a:rPr lang="en">
                <a:solidFill>
                  <a:schemeClr val="dk1"/>
                </a:solidFill>
              </a:rPr>
              <a:t>object will be initialized with the values “</a:t>
            </a:r>
            <a:r>
              <a:rPr b="1" lang="en">
                <a:solidFill>
                  <a:schemeClr val="dk1"/>
                </a:solidFill>
              </a:rPr>
              <a:t>Black</a:t>
            </a:r>
            <a:r>
              <a:rPr lang="en">
                <a:solidFill>
                  <a:schemeClr val="dk1"/>
                </a:solidFill>
              </a:rPr>
              <a:t>” as its </a:t>
            </a:r>
            <a:r>
              <a:rPr b="1" lang="en">
                <a:solidFill>
                  <a:schemeClr val="dk1"/>
                </a:solidFill>
              </a:rPr>
              <a:t>firstName </a:t>
            </a:r>
            <a:r>
              <a:rPr lang="en">
                <a:solidFill>
                  <a:schemeClr val="dk1"/>
                </a:solidFill>
              </a:rPr>
              <a:t>and “</a:t>
            </a:r>
            <a:r>
              <a:rPr b="1" lang="en">
                <a:solidFill>
                  <a:schemeClr val="dk1"/>
                </a:solidFill>
              </a:rPr>
              <a:t>Panther</a:t>
            </a:r>
            <a:r>
              <a:rPr lang="en">
                <a:solidFill>
                  <a:schemeClr val="dk1"/>
                </a:solidFill>
              </a:rPr>
              <a:t>” as its </a:t>
            </a:r>
            <a:r>
              <a:rPr b="1" lang="en">
                <a:solidFill>
                  <a:schemeClr val="dk1"/>
                </a:solidFill>
              </a:rPr>
              <a:t>lastName</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 </a:t>
            </a:r>
            <a:r>
              <a:rPr b="1" lang="en">
                <a:solidFill>
                  <a:schemeClr val="dk1"/>
                </a:solidFill>
              </a:rPr>
              <a:t>p4 </a:t>
            </a:r>
            <a:r>
              <a:rPr lang="en">
                <a:solidFill>
                  <a:schemeClr val="dk1"/>
                </a:solidFill>
              </a:rPr>
              <a:t>object will be initialized with the values “</a:t>
            </a:r>
            <a:r>
              <a:rPr b="1" lang="en">
                <a:solidFill>
                  <a:schemeClr val="dk1"/>
                </a:solidFill>
              </a:rPr>
              <a:t>T’Challa</a:t>
            </a:r>
            <a:r>
              <a:rPr lang="en">
                <a:solidFill>
                  <a:schemeClr val="dk1"/>
                </a:solidFill>
              </a:rPr>
              <a:t>” as its </a:t>
            </a:r>
            <a:r>
              <a:rPr b="1" lang="en">
                <a:solidFill>
                  <a:schemeClr val="dk1"/>
                </a:solidFill>
              </a:rPr>
              <a:t>firstName </a:t>
            </a:r>
            <a:r>
              <a:rPr lang="en">
                <a:solidFill>
                  <a:schemeClr val="dk1"/>
                </a:solidFill>
              </a:rPr>
              <a:t>and “</a:t>
            </a:r>
            <a:r>
              <a:rPr b="1" lang="en">
                <a:solidFill>
                  <a:schemeClr val="dk1"/>
                </a:solidFill>
              </a:rPr>
              <a:t>Panther</a:t>
            </a:r>
            <a:r>
              <a:rPr lang="en">
                <a:solidFill>
                  <a:schemeClr val="dk1"/>
                </a:solidFill>
              </a:rPr>
              <a:t>” as its </a:t>
            </a:r>
            <a:r>
              <a:rPr b="1" lang="en">
                <a:solidFill>
                  <a:schemeClr val="dk1"/>
                </a:solidFill>
              </a:rPr>
              <a:t>lastName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
                <a:solidFill>
                  <a:schemeClr val="dk1"/>
                </a:solidFill>
              </a:rPr>
              <a:t>Both objects will have their own copy of the firstName and lastName properties.</a:t>
            </a:r>
            <a:endParaRPr>
              <a:solidFill>
                <a:schemeClr val="dk1"/>
              </a:solidFill>
            </a:endParaRPr>
          </a:p>
          <a:p>
            <a:pPr indent="0" lvl="0" marL="0" rtl="0" algn="l">
              <a:spcBef>
                <a:spcPts val="0"/>
              </a:spcBef>
              <a:spcAft>
                <a:spcPts val="0"/>
              </a:spcAft>
              <a:buNone/>
            </a:pPr>
            <a:r>
              <a:t/>
            </a:r>
            <a:endParaRPr b="1"/>
          </a:p>
        </p:txBody>
      </p:sp>
      <p:pic>
        <p:nvPicPr>
          <p:cNvPr id="354" name="Google Shape;354;p63"/>
          <p:cNvPicPr preferRelativeResize="0"/>
          <p:nvPr/>
        </p:nvPicPr>
        <p:blipFill>
          <a:blip r:embed="rId3">
            <a:alphaModFix/>
          </a:blip>
          <a:stretch>
            <a:fillRect/>
          </a:stretch>
        </p:blipFill>
        <p:spPr>
          <a:xfrm>
            <a:off x="571700" y="858925"/>
            <a:ext cx="5847572" cy="1560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4"/>
          <p:cNvSpPr txBox="1"/>
          <p:nvPr>
            <p:ph type="title"/>
          </p:nvPr>
        </p:nvSpPr>
        <p:spPr>
          <a:xfrm>
            <a:off x="440700" y="1417625"/>
            <a:ext cx="8520600" cy="14040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EXERCISES</a:t>
            </a:r>
            <a:endParaRPr b="1" sz="3600">
              <a:solidFill>
                <a:srgbClr val="FF0000"/>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1337850"/>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MODULES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Modules are essentially a reusable piece of JavaScript code that exists in a file which exports specific objects, functions, arrays, making them available for other modules to require in their programs.</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Modules</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370" name="Google Shape;370;p66"/>
          <p:cNvSpPr txBox="1"/>
          <p:nvPr>
            <p:ph idx="1" type="body"/>
          </p:nvPr>
        </p:nvSpPr>
        <p:spPr>
          <a:xfrm>
            <a:off x="311700" y="572700"/>
            <a:ext cx="8520600" cy="437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For a long time, JavaScript existed without a language-level module syntax. That wasn’t a problem, because initially scripts were small and simple, so there was no need.</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But eventually scripts became more and more complex and as our application grows bigger, the desire to split it into multiple files, so called “modules” became urgent</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Initially, the community invented a variety of ways to organize code into modules using special</a:t>
            </a:r>
            <a:r>
              <a:rPr lang="en">
                <a:solidFill>
                  <a:srgbClr val="0A0A0A"/>
                </a:solidFill>
                <a:highlight>
                  <a:schemeClr val="lt1"/>
                </a:highlight>
                <a:latin typeface="Montserrat"/>
                <a:ea typeface="Montserrat"/>
                <a:cs typeface="Montserrat"/>
                <a:sym typeface="Montserrat"/>
              </a:rPr>
              <a:t> JavaScript libraries and frameworks (for example, </a:t>
            </a:r>
            <a:r>
              <a:rPr b="1" lang="en">
                <a:solidFill>
                  <a:srgbClr val="0A0A0A"/>
                </a:solidFill>
                <a:highlight>
                  <a:schemeClr val="lt1"/>
                </a:highlight>
                <a:latin typeface="Montserrat"/>
                <a:ea typeface="Montserrat"/>
                <a:cs typeface="Montserrat"/>
                <a:sym typeface="Montserrat"/>
              </a:rPr>
              <a:t>CommonJS</a:t>
            </a:r>
            <a:r>
              <a:rPr lang="en">
                <a:solidFill>
                  <a:srgbClr val="0A0A0A"/>
                </a:solidFill>
                <a:highlight>
                  <a:schemeClr val="lt1"/>
                </a:highlight>
                <a:latin typeface="Montserrat"/>
                <a:ea typeface="Montserrat"/>
                <a:cs typeface="Montserrat"/>
                <a:sym typeface="Montserrat"/>
              </a:rPr>
              <a:t>, </a:t>
            </a:r>
            <a:r>
              <a:rPr b="1" lang="en">
                <a:solidFill>
                  <a:srgbClr val="0A0A0A"/>
                </a:solidFill>
                <a:highlight>
                  <a:schemeClr val="lt1"/>
                </a:highlight>
                <a:latin typeface="Montserrat"/>
                <a:ea typeface="Montserrat"/>
                <a:cs typeface="Montserrat"/>
                <a:sym typeface="Montserrat"/>
              </a:rPr>
              <a:t>RequireJS</a:t>
            </a:r>
            <a:r>
              <a:rPr lang="en">
                <a:solidFill>
                  <a:srgbClr val="0A0A0A"/>
                </a:solidFill>
                <a:highlight>
                  <a:schemeClr val="lt1"/>
                </a:highlight>
                <a:latin typeface="Montserrat"/>
                <a:ea typeface="Montserrat"/>
                <a:cs typeface="Montserrat"/>
                <a:sym typeface="Montserrat"/>
              </a:rPr>
              <a:t>, and more recently </a:t>
            </a:r>
            <a:r>
              <a:rPr b="1" lang="en">
                <a:solidFill>
                  <a:srgbClr val="0A0A0A"/>
                </a:solidFill>
                <a:highlight>
                  <a:schemeClr val="lt1"/>
                </a:highlight>
                <a:latin typeface="Montserrat"/>
                <a:ea typeface="Montserrat"/>
                <a:cs typeface="Montserrat"/>
                <a:sym typeface="Montserrat"/>
              </a:rPr>
              <a:t>Webpack</a:t>
            </a:r>
            <a:r>
              <a:rPr lang="en">
                <a:solidFill>
                  <a:srgbClr val="0A0A0A"/>
                </a:solidFill>
                <a:highlight>
                  <a:schemeClr val="lt1"/>
                </a:highlight>
                <a:latin typeface="Montserrat"/>
                <a:ea typeface="Montserrat"/>
                <a:cs typeface="Montserrat"/>
                <a:sym typeface="Montserrat"/>
              </a:rPr>
              <a:t>)</a:t>
            </a:r>
            <a:endParaRPr>
              <a:solidFill>
                <a:srgbClr val="0A0A0A"/>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7"/>
          <p:cNvSpPr txBox="1"/>
          <p:nvPr>
            <p:ph type="title"/>
          </p:nvPr>
        </p:nvSpPr>
        <p:spPr>
          <a:xfrm>
            <a:off x="311700" y="1306300"/>
            <a:ext cx="8520600" cy="18564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FAST FORWARD TO MODERN DEVELOPMENT</a:t>
            </a:r>
            <a:endParaRPr b="1" sz="3600">
              <a:solidFill>
                <a:srgbClr val="FF0000"/>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68"/>
          <p:cNvPicPr preferRelativeResize="0"/>
          <p:nvPr/>
        </p:nvPicPr>
        <p:blipFill>
          <a:blip r:embed="rId3">
            <a:alphaModFix/>
          </a:blip>
          <a:stretch>
            <a:fillRect/>
          </a:stretch>
        </p:blipFill>
        <p:spPr>
          <a:xfrm>
            <a:off x="386200" y="152400"/>
            <a:ext cx="8002466"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9"/>
          <p:cNvSpPr txBox="1"/>
          <p:nvPr>
            <p:ph type="title"/>
          </p:nvPr>
        </p:nvSpPr>
        <p:spPr>
          <a:xfrm>
            <a:off x="311700" y="1306300"/>
            <a:ext cx="8520600" cy="18564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MOST MODERN BROWSERS SUPPORT A NATIVE MODULE SYSTEM!</a:t>
            </a:r>
            <a:endParaRPr b="1" sz="3600">
              <a:solidFill>
                <a:srgbClr val="FF0000"/>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7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Modules Syntax (Natively)</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391" name="Google Shape;391;p70"/>
          <p:cNvSpPr txBox="1"/>
          <p:nvPr>
            <p:ph idx="1" type="body"/>
          </p:nvPr>
        </p:nvSpPr>
        <p:spPr>
          <a:xfrm>
            <a:off x="311700" y="572700"/>
            <a:ext cx="3763200" cy="43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A0A0A"/>
                </a:solidFill>
                <a:highlight>
                  <a:srgbClr val="FFFFFF"/>
                </a:highlight>
                <a:latin typeface="Montserrat"/>
                <a:ea typeface="Montserrat"/>
                <a:cs typeface="Montserrat"/>
                <a:sym typeface="Montserrat"/>
              </a:rPr>
              <a:t>Sample Module:</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rPr lang="en">
                <a:solidFill>
                  <a:srgbClr val="0A0A0A"/>
                </a:solidFill>
                <a:highlight>
                  <a:srgbClr val="FFFFFF"/>
                </a:highlight>
                <a:latin typeface="Montserrat"/>
                <a:ea typeface="Montserrat"/>
                <a:cs typeface="Montserrat"/>
                <a:sym typeface="Montserrat"/>
              </a:rPr>
              <a:t>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pic>
        <p:nvPicPr>
          <p:cNvPr id="392" name="Google Shape;392;p70"/>
          <p:cNvPicPr preferRelativeResize="0"/>
          <p:nvPr/>
        </p:nvPicPr>
        <p:blipFill>
          <a:blip r:embed="rId3">
            <a:alphaModFix/>
          </a:blip>
          <a:stretch>
            <a:fillRect/>
          </a:stretch>
        </p:blipFill>
        <p:spPr>
          <a:xfrm>
            <a:off x="470138" y="1691850"/>
            <a:ext cx="3305175" cy="3028950"/>
          </a:xfrm>
          <a:prstGeom prst="rect">
            <a:avLst/>
          </a:prstGeom>
          <a:noFill/>
          <a:ln>
            <a:noFill/>
          </a:ln>
        </p:spPr>
      </p:pic>
      <p:sp>
        <p:nvSpPr>
          <p:cNvPr id="393" name="Google Shape;393;p70"/>
          <p:cNvSpPr txBox="1"/>
          <p:nvPr>
            <p:ph idx="1" type="body"/>
          </p:nvPr>
        </p:nvSpPr>
        <p:spPr>
          <a:xfrm>
            <a:off x="4828275" y="691700"/>
            <a:ext cx="3763200" cy="43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A0A0A"/>
                </a:solidFill>
                <a:highlight>
                  <a:srgbClr val="FFFFFF"/>
                </a:highlight>
                <a:latin typeface="Montserrat"/>
                <a:ea typeface="Montserrat"/>
                <a:cs typeface="Montserrat"/>
                <a:sym typeface="Montserrat"/>
              </a:rPr>
              <a:t>Using Module:</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rPr lang="en">
                <a:solidFill>
                  <a:srgbClr val="0A0A0A"/>
                </a:solidFill>
                <a:highlight>
                  <a:srgbClr val="FFFFFF"/>
                </a:highlight>
                <a:latin typeface="Montserrat"/>
                <a:ea typeface="Montserrat"/>
                <a:cs typeface="Montserrat"/>
                <a:sym typeface="Montserrat"/>
              </a:rPr>
              <a:t>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pic>
        <p:nvPicPr>
          <p:cNvPr id="394" name="Google Shape;394;p70"/>
          <p:cNvPicPr preferRelativeResize="0"/>
          <p:nvPr/>
        </p:nvPicPr>
        <p:blipFill>
          <a:blip r:embed="rId4">
            <a:alphaModFix/>
          </a:blip>
          <a:stretch>
            <a:fillRect/>
          </a:stretch>
        </p:blipFill>
        <p:spPr>
          <a:xfrm>
            <a:off x="4510125" y="1691850"/>
            <a:ext cx="4081350" cy="923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1"/>
          <p:cNvSpPr txBox="1"/>
          <p:nvPr>
            <p:ph type="ctrTitle"/>
          </p:nvPr>
        </p:nvSpPr>
        <p:spPr>
          <a:xfrm>
            <a:off x="2340200" y="1693600"/>
            <a:ext cx="4913700" cy="10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THE END</a:t>
            </a:r>
            <a:endParaRPr sz="7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8"/>
          <p:cNvSpPr txBox="1"/>
          <p:nvPr>
            <p:ph type="title"/>
          </p:nvPr>
        </p:nvSpPr>
        <p:spPr>
          <a:xfrm>
            <a:off x="311700" y="1337850"/>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PROGRAMMING PARADIGMS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Programming paradigms are a way to classify programming languages based on their features. In simplicity it is a style or way of programming</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9"/>
          <p:cNvSpPr txBox="1"/>
          <p:nvPr>
            <p:ph type="title"/>
          </p:nvPr>
        </p:nvSpPr>
        <p:spPr>
          <a:xfrm>
            <a:off x="311700" y="499250"/>
            <a:ext cx="8520600" cy="377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COMMON </a:t>
            </a:r>
            <a:r>
              <a:rPr b="1" lang="en" sz="3600">
                <a:solidFill>
                  <a:srgbClr val="FF0000"/>
                </a:solidFill>
                <a:latin typeface="Open Sans"/>
                <a:ea typeface="Open Sans"/>
                <a:cs typeface="Open Sans"/>
                <a:sym typeface="Open Sans"/>
              </a:rPr>
              <a:t>PROGRAMMING PARADIGMS</a:t>
            </a:r>
            <a:endParaRPr b="1" sz="3600">
              <a:solidFill>
                <a:srgbClr val="FF0000"/>
              </a:solidFill>
              <a:latin typeface="Open Sans"/>
              <a:ea typeface="Open Sans"/>
              <a:cs typeface="Open Sans"/>
              <a:sym typeface="Open Sans"/>
            </a:endParaRPr>
          </a:p>
          <a:p>
            <a:pPr indent="-323850" lvl="0" marL="457200" rtl="0" algn="ctr">
              <a:lnSpc>
                <a:spcPct val="150000"/>
              </a:lnSpc>
              <a:spcBef>
                <a:spcPts val="1000"/>
              </a:spcBef>
              <a:spcAft>
                <a:spcPts val="0"/>
              </a:spcAft>
              <a:buClr>
                <a:srgbClr val="424242"/>
              </a:buClr>
              <a:buSzPts val="1500"/>
              <a:buFont typeface="Montserrat"/>
              <a:buAutoNum type="arabicPeriod"/>
            </a:pPr>
            <a:r>
              <a:rPr lang="en" sz="1500">
                <a:solidFill>
                  <a:srgbClr val="424242"/>
                </a:solidFill>
                <a:highlight>
                  <a:srgbClr val="FEFEFE"/>
                </a:highlight>
                <a:latin typeface="Montserrat"/>
                <a:ea typeface="Montserrat"/>
                <a:cs typeface="Montserrat"/>
                <a:sym typeface="Montserrat"/>
              </a:rPr>
              <a:t>Imperative</a:t>
            </a:r>
            <a:endParaRPr sz="1500">
              <a:solidFill>
                <a:srgbClr val="424242"/>
              </a:solidFill>
              <a:highlight>
                <a:srgbClr val="FEFEFE"/>
              </a:highlight>
              <a:latin typeface="Montserrat"/>
              <a:ea typeface="Montserrat"/>
              <a:cs typeface="Montserrat"/>
              <a:sym typeface="Montserrat"/>
            </a:endParaRPr>
          </a:p>
          <a:p>
            <a:pPr indent="-323850" lvl="0" marL="457200" rtl="0" algn="ctr">
              <a:lnSpc>
                <a:spcPct val="150000"/>
              </a:lnSpc>
              <a:spcBef>
                <a:spcPts val="0"/>
              </a:spcBef>
              <a:spcAft>
                <a:spcPts val="0"/>
              </a:spcAft>
              <a:buClr>
                <a:srgbClr val="424242"/>
              </a:buClr>
              <a:buSzPts val="1500"/>
              <a:buFont typeface="Montserrat"/>
              <a:buAutoNum type="arabicPeriod"/>
            </a:pPr>
            <a:r>
              <a:rPr lang="en" sz="1500">
                <a:solidFill>
                  <a:srgbClr val="424242"/>
                </a:solidFill>
                <a:highlight>
                  <a:srgbClr val="FEFEFE"/>
                </a:highlight>
                <a:latin typeface="Montserrat"/>
                <a:ea typeface="Montserrat"/>
                <a:cs typeface="Montserrat"/>
                <a:sym typeface="Montserrat"/>
              </a:rPr>
              <a:t>Procedural</a:t>
            </a:r>
            <a:endParaRPr sz="1500">
              <a:solidFill>
                <a:srgbClr val="424242"/>
              </a:solidFill>
              <a:highlight>
                <a:srgbClr val="FEFEFE"/>
              </a:highlight>
              <a:latin typeface="Montserrat"/>
              <a:ea typeface="Montserrat"/>
              <a:cs typeface="Montserrat"/>
              <a:sym typeface="Montserrat"/>
            </a:endParaRPr>
          </a:p>
          <a:p>
            <a:pPr indent="-323850" lvl="0" marL="457200" rtl="0" algn="ctr">
              <a:lnSpc>
                <a:spcPct val="150000"/>
              </a:lnSpc>
              <a:spcBef>
                <a:spcPts val="0"/>
              </a:spcBef>
              <a:spcAft>
                <a:spcPts val="0"/>
              </a:spcAft>
              <a:buClr>
                <a:srgbClr val="424242"/>
              </a:buClr>
              <a:buSzPts val="1500"/>
              <a:buFont typeface="Montserrat"/>
              <a:buAutoNum type="arabicPeriod"/>
            </a:pPr>
            <a:r>
              <a:rPr lang="en" sz="1500">
                <a:solidFill>
                  <a:srgbClr val="424242"/>
                </a:solidFill>
                <a:highlight>
                  <a:srgbClr val="FEFEFE"/>
                </a:highlight>
                <a:latin typeface="Montserrat"/>
                <a:ea typeface="Montserrat"/>
                <a:cs typeface="Montserrat"/>
                <a:sym typeface="Montserrat"/>
              </a:rPr>
              <a:t>Event-Driven</a:t>
            </a:r>
            <a:endParaRPr sz="1500">
              <a:solidFill>
                <a:srgbClr val="424242"/>
              </a:solidFill>
              <a:highlight>
                <a:srgbClr val="FEFEFE"/>
              </a:highlight>
              <a:latin typeface="Montserrat"/>
              <a:ea typeface="Montserrat"/>
              <a:cs typeface="Montserrat"/>
              <a:sym typeface="Montserrat"/>
            </a:endParaRPr>
          </a:p>
          <a:p>
            <a:pPr indent="-323850" lvl="0" marL="457200" rtl="0" algn="ctr">
              <a:lnSpc>
                <a:spcPct val="150000"/>
              </a:lnSpc>
              <a:spcBef>
                <a:spcPts val="0"/>
              </a:spcBef>
              <a:spcAft>
                <a:spcPts val="0"/>
              </a:spcAft>
              <a:buClr>
                <a:srgbClr val="424242"/>
              </a:buClr>
              <a:buSzPts val="1500"/>
              <a:buFont typeface="Montserrat"/>
              <a:buAutoNum type="arabicPeriod"/>
            </a:pPr>
            <a:r>
              <a:rPr lang="en" sz="1500">
                <a:solidFill>
                  <a:srgbClr val="424242"/>
                </a:solidFill>
                <a:highlight>
                  <a:srgbClr val="FEFEFE"/>
                </a:highlight>
                <a:latin typeface="Montserrat"/>
                <a:ea typeface="Montserrat"/>
                <a:cs typeface="Montserrat"/>
                <a:sym typeface="Montserrat"/>
              </a:rPr>
              <a:t>Object Oriented</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0"/>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Imperative Programming</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91" name="Google Shape;91;p20"/>
          <p:cNvSpPr txBox="1"/>
          <p:nvPr>
            <p:ph idx="1" type="body"/>
          </p:nvPr>
        </p:nvSpPr>
        <p:spPr>
          <a:xfrm>
            <a:off x="311700" y="769675"/>
            <a:ext cx="8520600" cy="4373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A0A0A"/>
              </a:buClr>
              <a:buSzPts val="1500"/>
              <a:buFont typeface="Montserrat"/>
              <a:buAutoNum type="arabicPeriod"/>
            </a:pPr>
            <a:r>
              <a:rPr lang="en" sz="1500">
                <a:solidFill>
                  <a:srgbClr val="0A0A0A"/>
                </a:solidFill>
                <a:highlight>
                  <a:srgbClr val="FFFFFF"/>
                </a:highlight>
                <a:latin typeface="Montserrat"/>
                <a:ea typeface="Montserrat"/>
                <a:cs typeface="Montserrat"/>
                <a:sym typeface="Montserrat"/>
              </a:rPr>
              <a:t>With Imperative Programming, you describe a series of commands or </a:t>
            </a:r>
            <a:r>
              <a:rPr lang="en" sz="1500">
                <a:solidFill>
                  <a:srgbClr val="0A0A0A"/>
                </a:solidFill>
                <a:highlight>
                  <a:srgbClr val="FFFFFF"/>
                </a:highlight>
                <a:latin typeface="Montserrat"/>
                <a:ea typeface="Montserrat"/>
                <a:cs typeface="Montserrat"/>
                <a:sym typeface="Montserrat"/>
              </a:rPr>
              <a:t>statements</a:t>
            </a:r>
            <a:r>
              <a:rPr lang="en" sz="1500">
                <a:solidFill>
                  <a:srgbClr val="0A0A0A"/>
                </a:solidFill>
                <a:highlight>
                  <a:srgbClr val="FFFFFF"/>
                </a:highlight>
                <a:latin typeface="Montserrat"/>
                <a:ea typeface="Montserrat"/>
                <a:cs typeface="Montserrat"/>
                <a:sym typeface="Montserrat"/>
              </a:rPr>
              <a:t> for the computer to execute .</a:t>
            </a:r>
            <a:endParaRPr sz="1500">
              <a:solidFill>
                <a:srgbClr val="0A0A0A"/>
              </a:solidFill>
              <a:highlight>
                <a:srgbClr val="FFFFFF"/>
              </a:highlight>
              <a:latin typeface="Montserrat"/>
              <a:ea typeface="Montserrat"/>
              <a:cs typeface="Montserrat"/>
              <a:sym typeface="Montserrat"/>
            </a:endParaRPr>
          </a:p>
          <a:p>
            <a:pPr indent="-323850" lvl="0" marL="457200" rtl="0" algn="l">
              <a:spcBef>
                <a:spcPts val="0"/>
              </a:spcBef>
              <a:spcAft>
                <a:spcPts val="0"/>
              </a:spcAft>
              <a:buClr>
                <a:srgbClr val="0A0A0A"/>
              </a:buClr>
              <a:buSzPts val="1500"/>
              <a:buFont typeface="Montserrat"/>
              <a:buAutoNum type="arabicPeriod"/>
            </a:pPr>
            <a:r>
              <a:rPr lang="en" sz="1500">
                <a:solidFill>
                  <a:srgbClr val="0A0A0A"/>
                </a:solidFill>
                <a:highlight>
                  <a:srgbClr val="FFFFFF"/>
                </a:highlight>
                <a:latin typeface="Montserrat"/>
                <a:ea typeface="Montserrat"/>
                <a:cs typeface="Montserrat"/>
                <a:sym typeface="Montserrat"/>
              </a:rPr>
              <a:t>The entire program is a single algorithm or complete functionality written linearly, step-by-step</a:t>
            </a:r>
            <a:endParaRPr sz="1500">
              <a:solidFill>
                <a:srgbClr val="0A0A0A"/>
              </a:solidFill>
              <a:highlight>
                <a:srgbClr val="FFFFFF"/>
              </a:highlight>
              <a:latin typeface="Montserrat"/>
              <a:ea typeface="Montserrat"/>
              <a:cs typeface="Montserrat"/>
              <a:sym typeface="Montserrat"/>
            </a:endParaRPr>
          </a:p>
        </p:txBody>
      </p:sp>
      <p:pic>
        <p:nvPicPr>
          <p:cNvPr id="92" name="Google Shape;92;p20"/>
          <p:cNvPicPr preferRelativeResize="0"/>
          <p:nvPr/>
        </p:nvPicPr>
        <p:blipFill>
          <a:blip r:embed="rId3">
            <a:alphaModFix/>
          </a:blip>
          <a:stretch>
            <a:fillRect/>
          </a:stretch>
        </p:blipFill>
        <p:spPr>
          <a:xfrm>
            <a:off x="540850" y="2031325"/>
            <a:ext cx="4924125" cy="2944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Procedural Programming</a:t>
            </a:r>
            <a:endParaRPr b="1" sz="24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2400">
              <a:solidFill>
                <a:srgbClr val="FF0000"/>
              </a:solidFill>
              <a:latin typeface="Open Sans"/>
              <a:ea typeface="Open Sans"/>
              <a:cs typeface="Open Sans"/>
              <a:sym typeface="Open Sans"/>
            </a:endParaRPr>
          </a:p>
        </p:txBody>
      </p:sp>
      <p:sp>
        <p:nvSpPr>
          <p:cNvPr id="98" name="Google Shape;98;p21"/>
          <p:cNvSpPr txBox="1"/>
          <p:nvPr>
            <p:ph idx="1" type="body"/>
          </p:nvPr>
        </p:nvSpPr>
        <p:spPr>
          <a:xfrm>
            <a:off x="311700" y="769675"/>
            <a:ext cx="8520600" cy="4373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A0A0A"/>
              </a:buClr>
              <a:buSzPts val="1500"/>
              <a:buFont typeface="Montserrat"/>
              <a:buChar char="●"/>
            </a:pPr>
            <a:r>
              <a:rPr lang="en" sz="1500">
                <a:solidFill>
                  <a:srgbClr val="0A0A0A"/>
                </a:solidFill>
                <a:highlight>
                  <a:srgbClr val="FFFFFF"/>
                </a:highlight>
                <a:latin typeface="Montserrat"/>
                <a:ea typeface="Montserrat"/>
                <a:cs typeface="Montserrat"/>
                <a:sym typeface="Montserrat"/>
              </a:rPr>
              <a:t>The procedural programming paradigm is a sub </a:t>
            </a:r>
            <a:r>
              <a:rPr lang="en" sz="1500">
                <a:solidFill>
                  <a:srgbClr val="0A0A0A"/>
                </a:solidFill>
                <a:highlight>
                  <a:srgbClr val="FFFFFF"/>
                </a:highlight>
                <a:latin typeface="Montserrat"/>
                <a:ea typeface="Montserrat"/>
                <a:cs typeface="Montserrat"/>
                <a:sym typeface="Montserrat"/>
              </a:rPr>
              <a:t>paradigm</a:t>
            </a:r>
            <a:r>
              <a:rPr lang="en" sz="1500">
                <a:solidFill>
                  <a:srgbClr val="0A0A0A"/>
                </a:solidFill>
                <a:highlight>
                  <a:srgbClr val="FFFFFF"/>
                </a:highlight>
                <a:latin typeface="Montserrat"/>
                <a:ea typeface="Montserrat"/>
                <a:cs typeface="Montserrat"/>
                <a:sym typeface="Montserrat"/>
              </a:rPr>
              <a:t> of the imperative paradigm.</a:t>
            </a:r>
            <a:endParaRPr sz="1500">
              <a:solidFill>
                <a:srgbClr val="0A0A0A"/>
              </a:solidFill>
              <a:highlight>
                <a:srgbClr val="FFFFFF"/>
              </a:highlight>
              <a:latin typeface="Montserrat"/>
              <a:ea typeface="Montserrat"/>
              <a:cs typeface="Montserrat"/>
              <a:sym typeface="Montserrat"/>
            </a:endParaRPr>
          </a:p>
          <a:p>
            <a:pPr indent="-323850" lvl="0" marL="457200" rtl="0" algn="l">
              <a:spcBef>
                <a:spcPts val="0"/>
              </a:spcBef>
              <a:spcAft>
                <a:spcPts val="0"/>
              </a:spcAft>
              <a:buClr>
                <a:srgbClr val="0A0A0A"/>
              </a:buClr>
              <a:buSzPts val="1500"/>
              <a:buFont typeface="Montserrat"/>
              <a:buChar char="●"/>
            </a:pPr>
            <a:r>
              <a:rPr lang="en" sz="1500">
                <a:solidFill>
                  <a:srgbClr val="0A0A0A"/>
                </a:solidFill>
                <a:highlight>
                  <a:schemeClr val="lt1"/>
                </a:highlight>
                <a:latin typeface="Montserrat"/>
                <a:ea typeface="Montserrat"/>
                <a:cs typeface="Montserrat"/>
                <a:sym typeface="Montserrat"/>
              </a:rPr>
              <a:t>It uses a list of instructions to tell the computer what to do step-by-step.</a:t>
            </a:r>
            <a:endParaRPr sz="1500">
              <a:solidFill>
                <a:srgbClr val="0A0A0A"/>
              </a:solidFill>
              <a:highlight>
                <a:srgbClr val="FFFFFF"/>
              </a:highlight>
              <a:latin typeface="Montserrat"/>
              <a:ea typeface="Montserrat"/>
              <a:cs typeface="Montserrat"/>
              <a:sym typeface="Montserrat"/>
            </a:endParaRPr>
          </a:p>
          <a:p>
            <a:pPr indent="-323850" lvl="0" marL="457200" rtl="0" algn="l">
              <a:spcBef>
                <a:spcPts val="0"/>
              </a:spcBef>
              <a:spcAft>
                <a:spcPts val="0"/>
              </a:spcAft>
              <a:buClr>
                <a:srgbClr val="0A0A0A"/>
              </a:buClr>
              <a:buSzPts val="1500"/>
              <a:buFont typeface="Montserrat"/>
              <a:buChar char="●"/>
            </a:pPr>
            <a:r>
              <a:rPr lang="en" sz="1500">
                <a:solidFill>
                  <a:srgbClr val="0A0A0A"/>
                </a:solidFill>
                <a:highlight>
                  <a:srgbClr val="FFFFFF"/>
                </a:highlight>
                <a:latin typeface="Montserrat"/>
                <a:ea typeface="Montserrat"/>
                <a:cs typeface="Montserrat"/>
                <a:sym typeface="Montserrat"/>
              </a:rPr>
              <a:t>However, it  proposed that programs could be developed in sensible blocks that make the program more understandable and easy to read and write. </a:t>
            </a:r>
            <a:endParaRPr sz="1500">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rPr lang="en" sz="1500">
                <a:solidFill>
                  <a:srgbClr val="0A0A0A"/>
                </a:solidFill>
                <a:highlight>
                  <a:srgbClr val="FFFFFF"/>
                </a:highlight>
                <a:latin typeface="Montserrat"/>
                <a:ea typeface="Montserrat"/>
                <a:cs typeface="Montserrat"/>
                <a:sym typeface="Montserrat"/>
              </a:rPr>
              <a:t> </a:t>
            </a:r>
            <a:endParaRPr sz="1500">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a:p>
            <a:pPr indent="0" lvl="0" marL="9144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500">
              <a:solidFill>
                <a:srgbClr val="0A0A0A"/>
              </a:solidFill>
              <a:highlight>
                <a:srgbClr val="FFFFFF"/>
              </a:highlight>
              <a:latin typeface="Montserrat"/>
              <a:ea typeface="Montserrat"/>
              <a:cs typeface="Montserrat"/>
              <a:sym typeface="Montserrat"/>
            </a:endParaRPr>
          </a:p>
        </p:txBody>
      </p:sp>
      <p:pic>
        <p:nvPicPr>
          <p:cNvPr id="99" name="Google Shape;99;p21"/>
          <p:cNvPicPr preferRelativeResize="0"/>
          <p:nvPr/>
        </p:nvPicPr>
        <p:blipFill>
          <a:blip r:embed="rId3">
            <a:alphaModFix/>
          </a:blip>
          <a:stretch>
            <a:fillRect/>
          </a:stretch>
        </p:blipFill>
        <p:spPr>
          <a:xfrm>
            <a:off x="573252" y="2326227"/>
            <a:ext cx="4109000" cy="250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